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51" r:id="rId1"/>
    <p:sldMasterId id="2147483665" r:id="rId2"/>
  </p:sldMasterIdLst>
  <p:notesMasterIdLst>
    <p:notesMasterId r:id="rId45"/>
  </p:notesMasterIdLst>
  <p:handoutMasterIdLst>
    <p:handoutMasterId r:id="rId46"/>
  </p:handoutMasterIdLst>
  <p:sldIdLst>
    <p:sldId id="256" r:id="rId3"/>
    <p:sldId id="340" r:id="rId4"/>
    <p:sldId id="365" r:id="rId5"/>
    <p:sldId id="412" r:id="rId6"/>
    <p:sldId id="361" r:id="rId7"/>
    <p:sldId id="363" r:id="rId8"/>
    <p:sldId id="362" r:id="rId9"/>
    <p:sldId id="364" r:id="rId10"/>
    <p:sldId id="366" r:id="rId11"/>
    <p:sldId id="359" r:id="rId12"/>
    <p:sldId id="370" r:id="rId13"/>
    <p:sldId id="367" r:id="rId14"/>
    <p:sldId id="371" r:id="rId15"/>
    <p:sldId id="373" r:id="rId16"/>
    <p:sldId id="374" r:id="rId17"/>
    <p:sldId id="390" r:id="rId18"/>
    <p:sldId id="375" r:id="rId19"/>
    <p:sldId id="384" r:id="rId20"/>
    <p:sldId id="386" r:id="rId21"/>
    <p:sldId id="387" r:id="rId22"/>
    <p:sldId id="391" r:id="rId23"/>
    <p:sldId id="404" r:id="rId24"/>
    <p:sldId id="392" r:id="rId25"/>
    <p:sldId id="395" r:id="rId26"/>
    <p:sldId id="396" r:id="rId27"/>
    <p:sldId id="397" r:id="rId28"/>
    <p:sldId id="398" r:id="rId29"/>
    <p:sldId id="399" r:id="rId30"/>
    <p:sldId id="402" r:id="rId31"/>
    <p:sldId id="360" r:id="rId32"/>
    <p:sldId id="368" r:id="rId33"/>
    <p:sldId id="405" r:id="rId34"/>
    <p:sldId id="406" r:id="rId35"/>
    <p:sldId id="369" r:id="rId36"/>
    <p:sldId id="407" r:id="rId37"/>
    <p:sldId id="408" r:id="rId38"/>
    <p:sldId id="409" r:id="rId39"/>
    <p:sldId id="410" r:id="rId40"/>
    <p:sldId id="357" r:id="rId41"/>
    <p:sldId id="411" r:id="rId42"/>
    <p:sldId id="413" r:id="rId43"/>
    <p:sldId id="334" r:id="rId44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20000"/>
      </a:spcBef>
      <a:spcAft>
        <a:spcPct val="0"/>
      </a:spcAft>
      <a:buFont typeface="Arial" charset="0"/>
      <a:defRPr sz="1400" kern="1200">
        <a:solidFill>
          <a:srgbClr val="3F3F3F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Font typeface="Arial" charset="0"/>
      <a:defRPr sz="1400" kern="1200">
        <a:solidFill>
          <a:srgbClr val="3F3F3F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Font typeface="Arial" charset="0"/>
      <a:defRPr sz="1400" kern="1200">
        <a:solidFill>
          <a:srgbClr val="3F3F3F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Font typeface="Arial" charset="0"/>
      <a:defRPr sz="1400" kern="1200">
        <a:solidFill>
          <a:srgbClr val="3F3F3F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Font typeface="Arial" charset="0"/>
      <a:defRPr sz="1400" kern="1200">
        <a:solidFill>
          <a:srgbClr val="3F3F3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rgbClr val="3F3F3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rgbClr val="3F3F3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rgbClr val="3F3F3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rgbClr val="3F3F3F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0024"/>
    <a:srgbClr val="96979A"/>
    <a:srgbClr val="D5D5D5"/>
    <a:srgbClr val="D2D2D2"/>
    <a:srgbClr val="7B7B7B"/>
    <a:srgbClr val="AAAAAA"/>
    <a:srgbClr val="FF0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48" d="100"/>
          <a:sy n="48" d="100"/>
        </p:scale>
        <p:origin x="-59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46" tIns="48073" rIns="96146" bIns="48073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46" tIns="48073" rIns="96146" bIns="48073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46" tIns="48073" rIns="96146" bIns="48073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46" tIns="48073" rIns="96146" bIns="48073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ADC48D3-777B-444E-AD1D-F8FB675AD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20" tIns="49731" rIns="101120" bIns="49731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20" tIns="49731" rIns="101120" bIns="49731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20" tIns="49731" rIns="101120" bIns="49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20" tIns="49731" rIns="101120" bIns="49731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20" tIns="49731" rIns="101120" bIns="49731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0CC06EE-F0D9-430D-836C-E8459BEC68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7D298-5064-49F0-A086-6C8F479271A5}" type="slidenum">
              <a:rPr lang="de-DE"/>
              <a:pPr/>
              <a:t>12</a:t>
            </a:fld>
            <a:endParaRPr lang="de-DE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9D96E-20FF-47F9-B1B7-B23346A628B1}" type="slidenum">
              <a:rPr lang="de-DE"/>
              <a:pPr/>
              <a:t>13</a:t>
            </a:fld>
            <a:endParaRPr lang="de-DE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21939-8713-45EF-83A3-9A8C966D266A}" type="slidenum">
              <a:rPr lang="de-DE"/>
              <a:pPr/>
              <a:t>14</a:t>
            </a:fld>
            <a:endParaRPr lang="de-DE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5D618-036C-49A5-BF01-F76F3478BCD3}" type="slidenum">
              <a:rPr lang="de-DE"/>
              <a:pPr/>
              <a:t>15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80EDC-D3B4-4F77-B9EA-930ABF3D4750}" type="slidenum">
              <a:rPr lang="de-DE"/>
              <a:pPr/>
              <a:t>16</a:t>
            </a:fld>
            <a:endParaRPr lang="de-DE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25231C-F095-454E-97E9-B58CC40A4B47}" type="slidenum">
              <a:rPr lang="de-DE"/>
              <a:pPr/>
              <a:t>17</a:t>
            </a:fld>
            <a:endParaRPr lang="de-DE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A212A-F1A1-4EE2-9CC5-50DF5D593ECB}" type="slidenum">
              <a:rPr lang="de-DE"/>
              <a:pPr/>
              <a:t>18</a:t>
            </a:fld>
            <a:endParaRPr lang="de-DE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CD77-68FA-457E-8DAE-37DC8D1EEE41}" type="slidenum">
              <a:rPr lang="de-DE"/>
              <a:pPr/>
              <a:t>19</a:t>
            </a:fld>
            <a:endParaRPr lang="de-DE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8E822-E394-45A1-97A3-DAF4A8C205E1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8E822-E394-45A1-97A3-DAF4A8C205E1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467E6-1607-4EA1-8BE4-FE5CC9255067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23EA4-A725-4F88-9B7A-FE4A074A518D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4578E5-2372-4890-A9BF-BA64AC0CF253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105E8-4FCD-4CC4-B574-3D15900E9DED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09647-C770-418D-B6FF-F1E29A80AE1A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6E308-86C8-4811-B756-D3150457C9EF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F1D4B-4127-4167-89A3-AD06421264C4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7F23E-3F56-4710-9F67-DF5646F1D2DF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FC36449-4C4B-4649-9F91-38A4340F723A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37D7774-A943-4649-835D-95D615BFE70D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1684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35436DE2-3395-4115-AA3D-D5C77A8D52F7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1685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5E04B36E-569F-44E5-9C11-7A274529C858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16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716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27.09.2013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625975"/>
            <a:ext cx="7772400" cy="963613"/>
          </a:xfrm>
        </p:spPr>
        <p:txBody>
          <a:bodyPr/>
          <a:lstStyle>
            <a:lvl1pPr algn="ctr">
              <a:defRPr sz="2200" b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61025"/>
            <a:ext cx="6400800" cy="720725"/>
          </a:xfrm>
        </p:spPr>
        <p:txBody>
          <a:bodyPr/>
          <a:lstStyle>
            <a:lvl1pPr marL="0" indent="0" algn="ctr">
              <a:buFont typeface="Arial" pitchFamily="-112" charset="0"/>
              <a:buNone/>
              <a:defRPr sz="1400" b="1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5288" y="6237288"/>
            <a:ext cx="8353425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 </a:t>
            </a:r>
            <a:fld id="{F87E691D-567B-4327-8BA1-8FF089AB85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14DC67C0-7043-4C31-ADFF-CB73C96875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5594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5594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4FCF1425-5EF2-4DA0-93D1-B2C6F4F1081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4463"/>
            <a:ext cx="4038600" cy="483711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414463"/>
            <a:ext cx="4038600" cy="483711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2C688A59-560F-41B3-8043-C7DE7BE498C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6686-7078-4D8A-8488-35883A8FC341}" type="datetime1">
              <a:rPr lang="de-DE"/>
              <a:pPr>
                <a:defRPr/>
              </a:pPr>
              <a:t>27.09.2013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6955E-0455-42FD-9272-0334A181CA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3B891-A512-4B57-8860-00AEBD0765B0}" type="datetime1">
              <a:rPr lang="de-DE"/>
              <a:pPr>
                <a:defRPr/>
              </a:pPr>
              <a:t>27.09.2013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E0CF1-FFBB-4268-ACBC-6A4BDA683F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76A5B-4829-452B-8A06-78EE5121AEFD}" type="datetime1">
              <a:rPr lang="de-DE"/>
              <a:pPr>
                <a:defRPr/>
              </a:pPr>
              <a:t>27.09.2013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19F74-7860-4B68-90FE-89D5E69D60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E6746-FDA3-498E-BD48-9C98310044D1}" type="datetime1">
              <a:rPr lang="de-DE"/>
              <a:pPr>
                <a:defRPr/>
              </a:pPr>
              <a:t>27.09.2013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EF65-F212-4311-A554-A6A0806E48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E9067-92C4-4078-9775-4A5024E65676}" type="datetime1">
              <a:rPr lang="de-DE"/>
              <a:pPr>
                <a:defRPr/>
              </a:pPr>
              <a:t>27.09.2013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71520-D486-427D-A4D2-40F023A9F6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6EBE6-F96B-4845-97FC-D32C42AC4CB4}" type="datetime1">
              <a:rPr lang="de-DE"/>
              <a:pPr>
                <a:defRPr/>
              </a:pPr>
              <a:t>27.09.2013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86699-0519-4215-BA30-F44B2976E7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670AD-1261-4D28-867B-68C038318F3D}" type="datetime1">
              <a:rPr lang="de-DE"/>
              <a:pPr>
                <a:defRPr/>
              </a:pPr>
              <a:t>27.09.2013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8F52F-59D0-4131-8D94-F4D0820B85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2FC43966-4C0F-4F6C-AD4D-03E4CFFB208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581D2-2A46-4BB2-BF85-659FA15B6F5C}" type="datetime1">
              <a:rPr lang="de-DE"/>
              <a:pPr>
                <a:defRPr/>
              </a:pPr>
              <a:t>27.09.2013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BE7BE-2311-44CB-888E-C63259D288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826F7-1A82-4157-B25B-A22E84512826}" type="datetime1">
              <a:rPr lang="de-DE"/>
              <a:pPr>
                <a:defRPr/>
              </a:pPr>
              <a:t>27.09.2013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F368-E4CA-4DAF-93BA-7D1B679F6A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5B9A8-A036-4137-806A-B1C4E205A100}" type="datetime1">
              <a:rPr lang="de-DE"/>
              <a:pPr>
                <a:defRPr/>
              </a:pPr>
              <a:t>27.09.2013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DAEA8-5D4C-41CE-89E7-838E20E7C7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2CFBD-717F-4E9E-B834-EBA082A99386}" type="datetime1">
              <a:rPr lang="de-DE"/>
              <a:pPr>
                <a:defRPr/>
              </a:pPr>
              <a:t>27.09.2013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9DD1E-0D1A-457F-9710-3D9D5FBA59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8DA4AFCC-1356-4BEC-AB52-E37483ADAE6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4463"/>
            <a:ext cx="4038600" cy="4837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4463"/>
            <a:ext cx="4038600" cy="4837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53956DC8-5A63-400E-BFC7-9D4FDE5773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D38A18FF-8C67-4FC9-A6A5-EBBF48A0D00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DF6FD283-6023-498A-A25C-98F3AC084C2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6ED0E55E-55CA-41D9-B64C-85A4A28336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E4C75E0A-13F7-4125-9160-6F005E616C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2404C64B-C07C-4A73-B958-3B3E011DB8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4463"/>
            <a:ext cx="82296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9219" name="Picture 13"/>
          <p:cNvPicPr>
            <a:picLocks noChangeAspect="1" noChangeArrowheads="1"/>
          </p:cNvPicPr>
          <p:nvPr/>
        </p:nvPicPr>
        <p:blipFill>
          <a:blip r:embed="rId14"/>
          <a:srcRect b="55905"/>
          <a:stretch>
            <a:fillRect/>
          </a:stretch>
        </p:blipFill>
        <p:spPr bwMode="auto">
          <a:xfrm>
            <a:off x="3225800" y="317500"/>
            <a:ext cx="2667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165850"/>
            <a:ext cx="8642350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CC8F84D9-D864-4533-A3A5-5E21C6E2B45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42128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42128"/>
          </a:solidFill>
          <a:latin typeface="Arial" pitchFamily="-112" charset="0"/>
          <a:ea typeface="Arial" pitchFamily="-112" charset="0"/>
          <a:cs typeface="Arial" pitchFamily="-112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42128"/>
          </a:solidFill>
          <a:latin typeface="Arial" pitchFamily="-112" charset="0"/>
          <a:ea typeface="Arial" pitchFamily="-112" charset="0"/>
          <a:cs typeface="Arial" pitchFamily="-112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42128"/>
          </a:solidFill>
          <a:latin typeface="Arial" pitchFamily="-112" charset="0"/>
          <a:ea typeface="Arial" pitchFamily="-112" charset="0"/>
          <a:cs typeface="Arial" pitchFamily="-112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42128"/>
          </a:solidFill>
          <a:latin typeface="Arial" pitchFamily="-112" charset="0"/>
          <a:ea typeface="Arial" pitchFamily="-112" charset="0"/>
          <a:cs typeface="Arial" pitchFamily="-112" charset="0"/>
        </a:defRPr>
      </a:lvl5pPr>
      <a:lvl6pPr marL="457200" algn="l" defTabSz="957263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393938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defTabSz="957263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393938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defTabSz="957263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393938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defTabSz="957263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393938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600">
          <a:solidFill>
            <a:srgbClr val="393938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600">
          <a:solidFill>
            <a:srgbClr val="393938"/>
          </a:solidFill>
          <a:latin typeface="+mn-lt"/>
          <a:ea typeface="+mn-ea"/>
          <a:cs typeface="+mn-cs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600">
          <a:solidFill>
            <a:srgbClr val="393938"/>
          </a:solidFill>
          <a:latin typeface="+mn-lt"/>
          <a:ea typeface="+mn-ea"/>
          <a:cs typeface="+mn-cs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600">
          <a:solidFill>
            <a:srgbClr val="393938"/>
          </a:solidFill>
          <a:latin typeface="+mn-lt"/>
          <a:ea typeface="+mn-ea"/>
          <a:cs typeface="+mn-cs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600">
          <a:solidFill>
            <a:srgbClr val="393938"/>
          </a:solidFill>
          <a:latin typeface="+mn-lt"/>
          <a:ea typeface="+mn-ea"/>
          <a:cs typeface="+mn-cs"/>
        </a:defRPr>
      </a:lvl5pPr>
      <a:lvl6pPr marL="2611438" indent="-238125" algn="l" defTabSz="957263" rtl="0" eaLnBrk="0" fontAlgn="base" hangingPunct="0">
        <a:spcBef>
          <a:spcPct val="20000"/>
        </a:spcBef>
        <a:spcAft>
          <a:spcPct val="0"/>
        </a:spcAft>
        <a:buFont typeface="Arial" pitchFamily="-112" charset="0"/>
        <a:buBlip>
          <a:blip r:embed="rId15"/>
        </a:buBlip>
        <a:defRPr sz="1200">
          <a:solidFill>
            <a:srgbClr val="393938"/>
          </a:solidFill>
          <a:latin typeface="+mn-lt"/>
          <a:ea typeface="+mn-ea"/>
          <a:cs typeface="+mn-cs"/>
        </a:defRPr>
      </a:lvl6pPr>
      <a:lvl7pPr marL="3068638" indent="-238125" algn="l" defTabSz="957263" rtl="0" eaLnBrk="0" fontAlgn="base" hangingPunct="0">
        <a:spcBef>
          <a:spcPct val="20000"/>
        </a:spcBef>
        <a:spcAft>
          <a:spcPct val="0"/>
        </a:spcAft>
        <a:buFont typeface="Arial" pitchFamily="-112" charset="0"/>
        <a:buBlip>
          <a:blip r:embed="rId15"/>
        </a:buBlip>
        <a:defRPr sz="1200">
          <a:solidFill>
            <a:srgbClr val="393938"/>
          </a:solidFill>
          <a:latin typeface="+mn-lt"/>
          <a:ea typeface="+mn-ea"/>
          <a:cs typeface="+mn-cs"/>
        </a:defRPr>
      </a:lvl7pPr>
      <a:lvl8pPr marL="3525838" indent="-238125" algn="l" defTabSz="957263" rtl="0" eaLnBrk="0" fontAlgn="base" hangingPunct="0">
        <a:spcBef>
          <a:spcPct val="20000"/>
        </a:spcBef>
        <a:spcAft>
          <a:spcPct val="0"/>
        </a:spcAft>
        <a:buFont typeface="Arial" pitchFamily="-112" charset="0"/>
        <a:buBlip>
          <a:blip r:embed="rId15"/>
        </a:buBlip>
        <a:defRPr sz="1200">
          <a:solidFill>
            <a:srgbClr val="393938"/>
          </a:solidFill>
          <a:latin typeface="+mn-lt"/>
          <a:ea typeface="+mn-ea"/>
          <a:cs typeface="+mn-cs"/>
        </a:defRPr>
      </a:lvl8pPr>
      <a:lvl9pPr marL="3983038" indent="-238125" algn="l" defTabSz="957263" rtl="0" eaLnBrk="0" fontAlgn="base" hangingPunct="0">
        <a:spcBef>
          <a:spcPct val="20000"/>
        </a:spcBef>
        <a:spcAft>
          <a:spcPct val="0"/>
        </a:spcAft>
        <a:buFont typeface="Arial" pitchFamily="-112" charset="0"/>
        <a:buBlip>
          <a:blip r:embed="rId15"/>
        </a:buBlip>
        <a:defRPr sz="1200">
          <a:solidFill>
            <a:srgbClr val="393938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Char char="•"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634D4D5-5CE0-474E-9812-80CC4404829C}" type="datetime1">
              <a:rPr lang="de-DE"/>
              <a:pPr>
                <a:defRPr/>
              </a:pPr>
              <a:t>27.09.2013</a:t>
            </a:fld>
            <a:endParaRPr lang="de-DE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Char char="•"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Char char="•"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30F1C5-53D4-4097-9884-F0119703B3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396552" y="836712"/>
            <a:ext cx="10081120" cy="1728192"/>
          </a:xfrm>
        </p:spPr>
        <p:txBody>
          <a:bodyPr/>
          <a:lstStyle/>
          <a:p>
            <a:pPr algn="ctr"/>
            <a:r>
              <a:rPr lang="de-DE" sz="6000" b="0" dirty="0" smtClean="0">
                <a:solidFill>
                  <a:schemeClr val="accent6">
                    <a:lumMod val="75000"/>
                  </a:schemeClr>
                </a:solidFill>
              </a:rPr>
              <a:t>Diskret verknotet</a:t>
            </a:r>
            <a:br>
              <a:rPr lang="de-DE" sz="60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sz="3600" b="0" dirty="0" smtClean="0">
                <a:solidFill>
                  <a:schemeClr val="accent6">
                    <a:lumMod val="75000"/>
                  </a:schemeClr>
                </a:solidFill>
              </a:rPr>
              <a:t>Knotentheorie und diskrete Mathematik</a:t>
            </a:r>
            <a:r>
              <a:rPr lang="de-DE" sz="6600" b="0" dirty="0" smtClean="0">
                <a:solidFill>
                  <a:schemeClr val="tx2"/>
                </a:solidFill>
              </a:rPr>
              <a:t/>
            </a:r>
            <a:br>
              <a:rPr lang="de-DE" sz="6600" b="0" dirty="0" smtClean="0">
                <a:solidFill>
                  <a:schemeClr val="tx2"/>
                </a:solidFill>
              </a:rPr>
            </a:br>
            <a:endParaRPr lang="de-DE" sz="6600" b="0" dirty="0" smtClean="0">
              <a:solidFill>
                <a:schemeClr val="tx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661248"/>
            <a:ext cx="9145016" cy="38735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de-DE" sz="1800" b="1" dirty="0" smtClean="0"/>
              <a:t>GDM Arbeitskreis Mathematik und Informatik  AK </a:t>
            </a:r>
            <a:r>
              <a:rPr lang="de-DE" sz="1800" b="1" dirty="0" err="1" smtClean="0">
                <a:latin typeface="AmerType Md BT" pitchFamily="18" charset="0"/>
              </a:rPr>
              <a:t>MuI</a:t>
            </a:r>
            <a:r>
              <a:rPr lang="de-DE" sz="1800" b="1" dirty="0" smtClean="0">
                <a:latin typeface="Allegro BT" pitchFamily="82" charset="0"/>
              </a:rPr>
              <a:t> </a:t>
            </a:r>
            <a:r>
              <a:rPr lang="de-DE" sz="1800" b="1" dirty="0" smtClean="0"/>
              <a:t>in Saarbrücken 27. 9.2013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1331640" y="6021288"/>
            <a:ext cx="6300805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182563" indent="-92075" defTabSz="957263" eaLnBrk="1" hangingPunct="1">
              <a:spcBef>
                <a:spcPct val="0"/>
              </a:spcBef>
              <a:buFontTx/>
              <a:buNone/>
            </a:pPr>
            <a:r>
              <a:rPr lang="de-DE" sz="1800" dirty="0">
                <a:solidFill>
                  <a:srgbClr val="742128"/>
                </a:solidFill>
              </a:rPr>
              <a:t>Prof. Dr. Dörte Haftendorn, Leuphana Universität Lüneburg</a:t>
            </a:r>
          </a:p>
        </p:txBody>
      </p:sp>
      <p:pic>
        <p:nvPicPr>
          <p:cNvPr id="1229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4624"/>
            <a:ext cx="2667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2636912"/>
            <a:ext cx="2095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5584" y="2420888"/>
            <a:ext cx="197471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808" y="2564904"/>
            <a:ext cx="24991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664" y="4797152"/>
            <a:ext cx="257670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5936" y="3933056"/>
            <a:ext cx="2566671" cy="146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251520" y="765175"/>
            <a:ext cx="8568952" cy="1169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dirty="0" err="1" smtClean="0">
                <a:solidFill>
                  <a:srgbClr val="742128"/>
                </a:solidFill>
              </a:rPr>
              <a:t>Wie</a:t>
            </a:r>
            <a:r>
              <a:rPr lang="en-US" sz="2800" dirty="0" smtClean="0">
                <a:solidFill>
                  <a:srgbClr val="742128"/>
                </a:solidFill>
              </a:rPr>
              <a:t> </a:t>
            </a:r>
            <a:r>
              <a:rPr lang="en-US" sz="2800" dirty="0" err="1" smtClean="0">
                <a:solidFill>
                  <a:srgbClr val="742128"/>
                </a:solidFill>
              </a:rPr>
              <a:t>kann</a:t>
            </a:r>
            <a:r>
              <a:rPr lang="en-US" sz="2800" dirty="0" smtClean="0">
                <a:solidFill>
                  <a:srgbClr val="742128"/>
                </a:solidFill>
              </a:rPr>
              <a:t> man </a:t>
            </a:r>
            <a:r>
              <a:rPr lang="en-US" sz="2800" dirty="0" err="1" smtClean="0">
                <a:solidFill>
                  <a:srgbClr val="742128"/>
                </a:solidFill>
              </a:rPr>
              <a:t>Knoten</a:t>
            </a:r>
            <a:r>
              <a:rPr lang="en-US" sz="2800" dirty="0" smtClean="0">
                <a:solidFill>
                  <a:srgbClr val="742128"/>
                </a:solidFill>
              </a:rPr>
              <a:t> </a:t>
            </a:r>
            <a:r>
              <a:rPr lang="en-US" sz="2800" dirty="0" err="1" smtClean="0">
                <a:solidFill>
                  <a:srgbClr val="742128"/>
                </a:solidFill>
              </a:rPr>
              <a:t>bewegen</a:t>
            </a:r>
            <a:r>
              <a:rPr lang="en-US" sz="2800" dirty="0" smtClean="0">
                <a:solidFill>
                  <a:srgbClr val="742128"/>
                </a:solidFill>
              </a:rPr>
              <a:t>,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dirty="0" err="1" smtClean="0">
                <a:solidFill>
                  <a:srgbClr val="742128"/>
                </a:solidFill>
              </a:rPr>
              <a:t>ohne</a:t>
            </a:r>
            <a:r>
              <a:rPr lang="en-US" sz="2800" dirty="0" smtClean="0">
                <a:solidFill>
                  <a:srgbClr val="742128"/>
                </a:solidFill>
              </a:rPr>
              <a:t> </a:t>
            </a:r>
            <a:r>
              <a:rPr lang="en-US" sz="2800" dirty="0" err="1" smtClean="0">
                <a:solidFill>
                  <a:srgbClr val="742128"/>
                </a:solidFill>
              </a:rPr>
              <a:t>sie</a:t>
            </a:r>
            <a:r>
              <a:rPr lang="en-US" sz="2800" dirty="0" smtClean="0">
                <a:solidFill>
                  <a:srgbClr val="742128"/>
                </a:solidFill>
              </a:rPr>
              <a:t> </a:t>
            </a:r>
            <a:r>
              <a:rPr lang="en-US" sz="2800" dirty="0" err="1" smtClean="0">
                <a:solidFill>
                  <a:srgbClr val="742128"/>
                </a:solidFill>
              </a:rPr>
              <a:t>wirklich</a:t>
            </a:r>
            <a:r>
              <a:rPr lang="en-US" sz="2800" dirty="0" smtClean="0">
                <a:solidFill>
                  <a:srgbClr val="742128"/>
                </a:solidFill>
              </a:rPr>
              <a:t> </a:t>
            </a:r>
            <a:r>
              <a:rPr lang="en-US" sz="2800" dirty="0" err="1" smtClean="0">
                <a:solidFill>
                  <a:srgbClr val="742128"/>
                </a:solidFill>
              </a:rPr>
              <a:t>zu</a:t>
            </a:r>
            <a:r>
              <a:rPr lang="en-US" sz="2800" dirty="0" smtClean="0">
                <a:solidFill>
                  <a:srgbClr val="742128"/>
                </a:solidFill>
              </a:rPr>
              <a:t> </a:t>
            </a:r>
            <a:r>
              <a:rPr lang="en-US" sz="2800" dirty="0" err="1" smtClean="0">
                <a:solidFill>
                  <a:srgbClr val="742128"/>
                </a:solidFill>
              </a:rPr>
              <a:t>verändern</a:t>
            </a:r>
            <a:endParaRPr lang="en-US" sz="2800" dirty="0">
              <a:solidFill>
                <a:srgbClr val="7421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251520" y="765175"/>
            <a:ext cx="8568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dirty="0" err="1" smtClean="0">
                <a:solidFill>
                  <a:srgbClr val="742128"/>
                </a:solidFill>
              </a:rPr>
              <a:t>Erlaubt</a:t>
            </a:r>
            <a:r>
              <a:rPr lang="en-US" sz="2800" dirty="0" smtClean="0">
                <a:solidFill>
                  <a:srgbClr val="742128"/>
                </a:solidFill>
              </a:rPr>
              <a:t> </a:t>
            </a:r>
            <a:r>
              <a:rPr lang="en-US" sz="2800" dirty="0" err="1" smtClean="0">
                <a:solidFill>
                  <a:srgbClr val="742128"/>
                </a:solidFill>
              </a:rPr>
              <a:t>sind</a:t>
            </a:r>
            <a:r>
              <a:rPr lang="en-US" sz="2800" dirty="0" smtClean="0">
                <a:solidFill>
                  <a:srgbClr val="742128"/>
                </a:solidFill>
              </a:rPr>
              <a:t> </a:t>
            </a:r>
            <a:r>
              <a:rPr lang="en-US" sz="2800" dirty="0" err="1" smtClean="0">
                <a:solidFill>
                  <a:srgbClr val="742128"/>
                </a:solidFill>
              </a:rPr>
              <a:t>genau</a:t>
            </a:r>
            <a:r>
              <a:rPr lang="en-US" sz="2800" dirty="0" smtClean="0">
                <a:solidFill>
                  <a:srgbClr val="742128"/>
                </a:solidFill>
              </a:rPr>
              <a:t> die </a:t>
            </a:r>
            <a:r>
              <a:rPr lang="en-US" sz="2800" dirty="0" err="1" smtClean="0">
                <a:solidFill>
                  <a:srgbClr val="742128"/>
                </a:solidFill>
              </a:rPr>
              <a:t>Reidemeister-Bewegungen</a:t>
            </a:r>
            <a:endParaRPr lang="en-US" sz="2800" dirty="0">
              <a:solidFill>
                <a:srgbClr val="742128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9552" y="2060848"/>
            <a:ext cx="2550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Schlaufen aufdrehen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76256" y="4509120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Bögen trennen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23728" y="5805264"/>
            <a:ext cx="3905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überkreuzenden Bogen verlegen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7544" y="1268760"/>
            <a:ext cx="7210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Kurt </a:t>
            </a:r>
            <a:r>
              <a:rPr lang="de-DE" sz="2000" dirty="0" err="1" smtClean="0"/>
              <a:t>Reidemeister</a:t>
            </a:r>
            <a:r>
              <a:rPr lang="de-DE" sz="2000" dirty="0" smtClean="0"/>
              <a:t> 1932, einsichtig, aber Beweis nicht einfach.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56610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251520" y="765175"/>
            <a:ext cx="856895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 smtClean="0">
                <a:solidFill>
                  <a:srgbClr val="742128"/>
                </a:solidFill>
              </a:rPr>
              <a:t>Eine</a:t>
            </a:r>
            <a:r>
              <a:rPr lang="en-US" sz="3600" dirty="0" smtClean="0">
                <a:solidFill>
                  <a:srgbClr val="742128"/>
                </a:solidFill>
              </a:rPr>
              <a:t> </a:t>
            </a:r>
            <a:r>
              <a:rPr lang="en-US" sz="3600" dirty="0" err="1" smtClean="0">
                <a:solidFill>
                  <a:srgbClr val="742128"/>
                </a:solidFill>
              </a:rPr>
              <a:t>Knoteninvariante</a:t>
            </a:r>
            <a:endParaRPr lang="en-US" sz="3600" dirty="0">
              <a:solidFill>
                <a:srgbClr val="742128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89160" y="1340768"/>
            <a:ext cx="6883616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B050"/>
                </a:solidFill>
              </a:rPr>
              <a:t>ist eine Eigenschaft eines Knotens, </a:t>
            </a:r>
          </a:p>
          <a:p>
            <a:pPr algn="ctr"/>
            <a:r>
              <a:rPr lang="de-DE" sz="2400" b="1" dirty="0" smtClean="0">
                <a:solidFill>
                  <a:srgbClr val="00B050"/>
                </a:solidFill>
              </a:rPr>
              <a:t>die für alle seine Knotendiagramme gleich ist.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1520" y="3356992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Keine Knoteninvarianten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436096" y="2420888"/>
            <a:ext cx="29482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Gute Knoteninvarianten,</a:t>
            </a:r>
          </a:p>
          <a:p>
            <a:r>
              <a:rPr lang="de-DE" sz="2000" dirty="0" smtClean="0"/>
              <a:t>die wir kennenlernen: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3861048"/>
            <a:ext cx="301896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 Kreuzungszahl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Zahl der Bögen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Wechsel von Über- und</a:t>
            </a:r>
            <a:br>
              <a:rPr lang="de-DE" sz="2000" dirty="0" smtClean="0"/>
            </a:br>
            <a:r>
              <a:rPr lang="de-DE" sz="2000" dirty="0" smtClean="0"/>
              <a:t>Unterkreuzungen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……</a:t>
            </a:r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5436096" y="3356992"/>
            <a:ext cx="257019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000" dirty="0" err="1" smtClean="0"/>
              <a:t>Dreifärbbarkeit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p-Etikettierbarkeit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Alexander-Polynom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211960" y="4509120"/>
            <a:ext cx="3150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weitere Knoteninvarianten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211960" y="4941168"/>
            <a:ext cx="238469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Jones-Polynom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err="1" smtClean="0"/>
              <a:t>Conwaypolynom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HOMFLY-Polynom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660232" y="5013176"/>
            <a:ext cx="217078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Signatur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err="1" smtClean="0"/>
              <a:t>Entknotungszahl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r>
              <a:rPr lang="de-DE" sz="4000" dirty="0"/>
              <a:t>Knoten </a:t>
            </a:r>
            <a:r>
              <a:rPr lang="de-DE" sz="4000" dirty="0" err="1"/>
              <a:t>Dreifärbbarkeit</a:t>
            </a:r>
            <a:endParaRPr lang="de-DE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2204864"/>
            <a:ext cx="6948264" cy="1584176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sz="2400" dirty="0"/>
          </a:p>
          <a:p>
            <a:pPr marL="342900" indent="-342900" algn="l">
              <a:lnSpc>
                <a:spcPct val="80000"/>
              </a:lnSpc>
              <a:buAutoNum type="arabicPeriod"/>
            </a:pP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</a:rPr>
              <a:t>Jeder Bogen </a:t>
            </a:r>
            <a:r>
              <a:rPr lang="de-DE" sz="1800" dirty="0">
                <a:solidFill>
                  <a:schemeClr val="accent6">
                    <a:lumMod val="75000"/>
                  </a:schemeClr>
                </a:solidFill>
              </a:rPr>
              <a:t>hat zwischen zwei </a:t>
            </a: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</a:rPr>
              <a:t> Unterkreuzungen </a:t>
            </a:r>
            <a:r>
              <a:rPr lang="de-DE" sz="1800" dirty="0">
                <a:solidFill>
                  <a:schemeClr val="accent6">
                    <a:lumMod val="75000"/>
                  </a:schemeClr>
                </a:solidFill>
              </a:rPr>
              <a:t>eine einheitliche Farbe</a:t>
            </a: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de-DE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de-DE" sz="1800" dirty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</a:rPr>
              <a:t> Eine </a:t>
            </a:r>
            <a:r>
              <a:rPr lang="de-DE" sz="1800" dirty="0">
                <a:solidFill>
                  <a:schemeClr val="accent6">
                    <a:lumMod val="75000"/>
                  </a:schemeClr>
                </a:solidFill>
              </a:rPr>
              <a:t>Kreuzung ist entweder einfarbig oder es treffen </a:t>
            </a: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</a:rPr>
              <a:t>sich</a:t>
            </a:r>
            <a:br>
              <a:rPr lang="de-DE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</a:rPr>
              <a:t>      genau </a:t>
            </a:r>
            <a:r>
              <a:rPr lang="de-DE" sz="1800" dirty="0">
                <a:solidFill>
                  <a:schemeClr val="accent6">
                    <a:lumMod val="75000"/>
                  </a:schemeClr>
                </a:solidFill>
              </a:rPr>
              <a:t>drei Farben.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9552" y="3789040"/>
            <a:ext cx="1872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 smtClean="0"/>
              <a:t>Kleeblatt</a:t>
            </a:r>
            <a:endParaRPr lang="de-DE" sz="1800" dirty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500563" y="38608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1800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67544" y="692696"/>
            <a:ext cx="8136904" cy="1766637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Definition:</a:t>
            </a:r>
          </a:p>
          <a:p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Ein Knoten heißt 3-färbbar wenn 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sich eins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seiner Knotendiagramme 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nach folgenden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Regeln einfärben lässt, 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ohne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dass er einfarbig ist.</a:t>
            </a:r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288" y="6256610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de-DE" sz="2800" dirty="0" err="1" smtClean="0">
                <a:solidFill>
                  <a:schemeClr val="accent6">
                    <a:lumMod val="75000"/>
                  </a:schemeClr>
                </a:solidFill>
              </a:rPr>
              <a:t>Dreifärbbarkeit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 ist eine Knoteninvariante</a:t>
            </a:r>
            <a:endParaRPr lang="de-DE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229600" cy="936625"/>
          </a:xfrm>
        </p:spPr>
        <p:txBody>
          <a:bodyPr/>
          <a:lstStyle/>
          <a:p>
            <a:r>
              <a:rPr lang="de-DE" sz="2400" dirty="0">
                <a:solidFill>
                  <a:srgbClr val="FF3300"/>
                </a:solidFill>
              </a:rPr>
              <a:t>Ist ein einziges Knotendiagramm 3-färbbar, dann sind alle Diagramme desselben Knotens 3-färbbar.</a:t>
            </a:r>
          </a:p>
          <a:p>
            <a:pPr>
              <a:buFontTx/>
              <a:buNone/>
            </a:pPr>
            <a:endParaRPr lang="de-DE" sz="2400" dirty="0">
              <a:solidFill>
                <a:srgbClr val="FF3300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9750" y="2276475"/>
            <a:ext cx="8064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Der </a:t>
            </a:r>
            <a:r>
              <a:rPr lang="de-DE" sz="1800" b="1" dirty="0"/>
              <a:t>Beweis</a:t>
            </a:r>
            <a:r>
              <a:rPr lang="de-DE" sz="1800" dirty="0"/>
              <a:t> erfolgt dadurch, dass man zeigt, dass ein 3-färbiges </a:t>
            </a:r>
            <a:r>
              <a:rPr lang="de-DE" sz="1800" dirty="0" smtClean="0"/>
              <a:t>Knotendiagramm </a:t>
            </a:r>
            <a:r>
              <a:rPr lang="de-DE" sz="1800" dirty="0"/>
              <a:t>die </a:t>
            </a:r>
            <a:r>
              <a:rPr lang="de-DE" sz="1800" b="1" dirty="0" err="1" smtClean="0"/>
              <a:t>Reidemeister</a:t>
            </a:r>
            <a:r>
              <a:rPr lang="de-DE" sz="1800" b="1" dirty="0" smtClean="0"/>
              <a:t>-Bewegungen </a:t>
            </a:r>
            <a:r>
              <a:rPr lang="de-DE" sz="1800" b="1" dirty="0"/>
              <a:t>„übersteht“.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468313" y="1844675"/>
            <a:ext cx="8424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Man muss sich die gezeichneten Stränge als Teil eines größeren Knotens vorstellen.  Ist der 3-färbbar, so ist er es nach der Bewegung immer noch. Gelingt im großen Knoten der 3-färb-Versuch nicht, wird das durch die Bewegung nicht repariert.</a:t>
            </a:r>
          </a:p>
        </p:txBody>
      </p:sp>
      <p:sp>
        <p:nvSpPr>
          <p:cNvPr id="21566" name="Rectangle 6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de-DE" sz="4000"/>
              <a:t>Beweis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980728"/>
            <a:ext cx="8064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Der Beweis erfolgt dadurch, dass man zeigt, dass ein 3-färbiges Kontendiagramm die </a:t>
            </a:r>
            <a:r>
              <a:rPr lang="de-DE" sz="1800" dirty="0" err="1"/>
              <a:t>Reidemeisterbewegungen</a:t>
            </a:r>
            <a:r>
              <a:rPr lang="de-DE" sz="1800" dirty="0"/>
              <a:t> „übersteht“.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884368" y="5661248"/>
            <a:ext cx="118333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Weitere </a:t>
            </a:r>
          </a:p>
          <a:p>
            <a:r>
              <a:rPr lang="de-DE" sz="2000" dirty="0" smtClean="0"/>
              <a:t>Farbfälle</a:t>
            </a:r>
          </a:p>
          <a:p>
            <a:r>
              <a:rPr lang="de-DE" sz="2000" dirty="0" smtClean="0"/>
              <a:t>später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470025"/>
          </a:xfrm>
        </p:spPr>
        <p:txBody>
          <a:bodyPr/>
          <a:lstStyle/>
          <a:p>
            <a:r>
              <a:rPr lang="de-DE" sz="4000" dirty="0"/>
              <a:t>Knoten </a:t>
            </a:r>
            <a:r>
              <a:rPr lang="de-DE" sz="4000" dirty="0" err="1"/>
              <a:t>Dreifärbbarkeit</a:t>
            </a:r>
            <a:endParaRPr lang="de-DE" sz="40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5536" y="2276872"/>
            <a:ext cx="6767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Ziffer8-Knoten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576" y="836712"/>
            <a:ext cx="69482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57263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12" charset="0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39393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57263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12" charset="0"/>
              <a:buAutoNum type="arabicPeriod"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Jeder Bogen hat zwischen zwei  Unterkreuzungen eine einheitliche Farbe.</a:t>
            </a:r>
          </a:p>
          <a:p>
            <a:pPr marL="0" marR="0" lvl="0" indent="0" algn="l" defTabSz="957263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12" charset="0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Eine Kreuzung ist entweder einfarbig oder es treffen sich</a:t>
            </a:r>
            <a:b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genau drei Farben.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288" y="6256610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15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470025"/>
          </a:xfrm>
        </p:spPr>
        <p:txBody>
          <a:bodyPr/>
          <a:lstStyle/>
          <a:p>
            <a:r>
              <a:rPr lang="de-DE" sz="3200" dirty="0"/>
              <a:t>Knoten </a:t>
            </a:r>
            <a:r>
              <a:rPr lang="de-DE" sz="3200" dirty="0" err="1"/>
              <a:t>Dreifärbbarkeit</a:t>
            </a:r>
            <a:endParaRPr lang="de-DE" sz="32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3568" y="2060848"/>
            <a:ext cx="6767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Ziffer8-Knoten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548680"/>
            <a:ext cx="69482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57263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12" charset="0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39393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57263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12" charset="0"/>
              <a:buAutoNum type="arabicPeriod"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Jeder Bogen hat zwischen zwei  Unterkreuzungen eine einheitliche Farbe.</a:t>
            </a:r>
          </a:p>
          <a:p>
            <a:pPr marL="0" marR="0" lvl="0" indent="0" algn="l" defTabSz="957263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12" charset="0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Eine Kreuzung ist entweder einfarbig oder es treffen sich</a:t>
            </a:r>
            <a:b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genau drei Farben.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627784" y="2132856"/>
            <a:ext cx="333777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 Start bei A dreifarbig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erzwingt bei C dreifarbig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erzeugt bei B und D Fehler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Ende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89345" y="2060848"/>
            <a:ext cx="295465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Start bei A einfarbig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erzwingt bei C einfarbig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alles einfarbig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Ende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51520" y="5085184"/>
            <a:ext cx="3844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Es gibt keine  Alternativen mehr.</a:t>
            </a:r>
          </a:p>
          <a:p>
            <a:r>
              <a:rPr lang="de-DE" sz="2000" dirty="0" smtClean="0"/>
              <a:t>Also: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5805264"/>
            <a:ext cx="5065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Der Ziffer-8-Knoten ist nicht dreifärbbar</a:t>
            </a:r>
            <a:r>
              <a:rPr lang="de-DE" sz="2000" dirty="0" smtClean="0"/>
              <a:t>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5288" y="6256610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16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Knotenzusammensetzung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>
                <a:solidFill>
                  <a:srgbClr val="00B050"/>
                </a:solidFill>
              </a:rPr>
              <a:t>Ein Knoten heißt „</a:t>
            </a:r>
            <a:r>
              <a:rPr lang="de-DE" sz="2000" b="1" dirty="0">
                <a:solidFill>
                  <a:srgbClr val="00B050"/>
                </a:solidFill>
              </a:rPr>
              <a:t>zusammengesetz</a:t>
            </a:r>
            <a:r>
              <a:rPr lang="de-DE" sz="2000" dirty="0">
                <a:solidFill>
                  <a:srgbClr val="00B050"/>
                </a:solidFill>
              </a:rPr>
              <a:t>t“, wenn er durch Aufschneiden an zwei passenden Stellen in zwei Knoten zerfällt, die nicht die </a:t>
            </a:r>
            <a:r>
              <a:rPr lang="de-DE" sz="2000" dirty="0" err="1">
                <a:solidFill>
                  <a:srgbClr val="00B050"/>
                </a:solidFill>
              </a:rPr>
              <a:t>Unknoten</a:t>
            </a:r>
            <a:r>
              <a:rPr lang="de-DE" sz="2000" dirty="0">
                <a:solidFill>
                  <a:srgbClr val="00B050"/>
                </a:solidFill>
              </a:rPr>
              <a:t> sind.</a:t>
            </a:r>
          </a:p>
          <a:p>
            <a:r>
              <a:rPr lang="de-DE" sz="2000" dirty="0" smtClean="0">
                <a:solidFill>
                  <a:srgbClr val="00B050"/>
                </a:solidFill>
              </a:rPr>
              <a:t>Knoten </a:t>
            </a:r>
            <a:r>
              <a:rPr lang="de-DE" sz="2000" dirty="0">
                <a:solidFill>
                  <a:srgbClr val="00B050"/>
                </a:solidFill>
              </a:rPr>
              <a:t>die nicht zusammengesetzt sind, heißen </a:t>
            </a:r>
            <a:r>
              <a:rPr lang="de-DE" sz="2000" b="1" dirty="0">
                <a:solidFill>
                  <a:srgbClr val="00B050"/>
                </a:solidFill>
              </a:rPr>
              <a:t>Primknoten</a:t>
            </a:r>
            <a:r>
              <a:rPr lang="de-DE" sz="2000" dirty="0"/>
              <a:t>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288" y="6256610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17</a:t>
            </a:fld>
            <a:endParaRPr lang="de-DE" dirty="0"/>
          </a:p>
        </p:txBody>
      </p:sp>
      <p:pic>
        <p:nvPicPr>
          <p:cNvPr id="140309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2996952"/>
            <a:ext cx="295007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452320" y="4005064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6.1 bis 7.1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524328" y="4797152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7.2 bis 7.5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524328" y="5589240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7.6 bis 8.2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524328" y="3212976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3.1 bis 5.2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Knotenzusammensetzung und </a:t>
            </a:r>
            <a:r>
              <a:rPr lang="de-DE" sz="2800" dirty="0" err="1" smtClean="0"/>
              <a:t>Dreifärbbarkeit</a:t>
            </a:r>
            <a:endParaRPr lang="de-DE" sz="2800" dirty="0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6516688" y="1412875"/>
            <a:ext cx="295275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Wenn </a:t>
            </a:r>
            <a:r>
              <a:rPr lang="de-DE" sz="2000" dirty="0">
                <a:solidFill>
                  <a:schemeClr val="accent3"/>
                </a:solidFill>
              </a:rPr>
              <a:t>wenigsten </a:t>
            </a:r>
          </a:p>
          <a:p>
            <a:r>
              <a:rPr lang="de-DE" sz="2000" dirty="0">
                <a:solidFill>
                  <a:schemeClr val="accent3"/>
                </a:solidFill>
              </a:rPr>
              <a:t>einer der </a:t>
            </a:r>
            <a:r>
              <a:rPr lang="de-DE" sz="2000" dirty="0">
                <a:solidFill>
                  <a:srgbClr val="FF0000"/>
                </a:solidFill>
              </a:rPr>
              <a:t>Teilknoten</a:t>
            </a:r>
          </a:p>
          <a:p>
            <a:r>
              <a:rPr lang="de-DE" sz="2000" dirty="0">
                <a:solidFill>
                  <a:srgbClr val="FF0000"/>
                </a:solidFill>
              </a:rPr>
              <a:t>für sich genommen </a:t>
            </a:r>
          </a:p>
          <a:p>
            <a:r>
              <a:rPr lang="de-DE" sz="2000" dirty="0">
                <a:solidFill>
                  <a:srgbClr val="FF0000"/>
                </a:solidFill>
              </a:rPr>
              <a:t>dreifärbbar ist,</a:t>
            </a:r>
          </a:p>
          <a:p>
            <a:endParaRPr lang="de-DE" dirty="0"/>
          </a:p>
          <a:p>
            <a:r>
              <a:rPr lang="de-DE" sz="1800" dirty="0">
                <a:solidFill>
                  <a:srgbClr val="FF0000"/>
                </a:solidFill>
              </a:rPr>
              <a:t>dann </a:t>
            </a:r>
          </a:p>
          <a:p>
            <a:r>
              <a:rPr lang="de-DE" sz="13800" dirty="0" smtClean="0">
                <a:solidFill>
                  <a:srgbClr val="FF0000"/>
                </a:solidFill>
              </a:rPr>
              <a:t>?</a:t>
            </a:r>
            <a:endParaRPr lang="de-DE" sz="13800" dirty="0">
              <a:solidFill>
                <a:srgbClr val="FF0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288" y="6256610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18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1403350" y="765175"/>
            <a:ext cx="62642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smtClean="0">
                <a:solidFill>
                  <a:srgbClr val="742128"/>
                </a:solidFill>
              </a:rPr>
              <a:t>Definition:</a:t>
            </a:r>
            <a:endParaRPr lang="en-US" sz="3600" dirty="0">
              <a:solidFill>
                <a:srgbClr val="742128"/>
              </a:solidFill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412776"/>
            <a:ext cx="2462213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3059832" y="1412776"/>
            <a:ext cx="578395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Ein </a:t>
            </a:r>
            <a:r>
              <a:rPr lang="de-DE" sz="2000" b="1" dirty="0" smtClean="0"/>
              <a:t>mathematischer Knoten </a:t>
            </a:r>
            <a:r>
              <a:rPr lang="de-DE" sz="2000" dirty="0" smtClean="0"/>
              <a:t>wird definiert durch</a:t>
            </a:r>
          </a:p>
          <a:p>
            <a:r>
              <a:rPr lang="de-DE" sz="2000" dirty="0" smtClean="0"/>
              <a:t>einen geschlossenen Polygonzug im Raum.</a:t>
            </a:r>
          </a:p>
          <a:p>
            <a:r>
              <a:rPr lang="de-DE" sz="2000" dirty="0" smtClean="0"/>
              <a:t>Er darf keine Doppelpunkte haben.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395536" y="5733256"/>
            <a:ext cx="8042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Erstellt mit der freien Software </a:t>
            </a:r>
            <a:r>
              <a:rPr lang="de-DE" sz="1600" dirty="0" err="1" smtClean="0"/>
              <a:t>knotplot</a:t>
            </a:r>
            <a:r>
              <a:rPr lang="de-DE" sz="1600" dirty="0" smtClean="0"/>
              <a:t> des Kanadiers Rob </a:t>
            </a:r>
            <a:r>
              <a:rPr lang="de-DE" sz="1600" dirty="0" err="1" smtClean="0"/>
              <a:t>Sharein</a:t>
            </a:r>
            <a:r>
              <a:rPr lang="de-DE" sz="1600" dirty="0" smtClean="0"/>
              <a:t>, www.knotplot.com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5656" y="3212976"/>
            <a:ext cx="2157413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3563888" y="2564904"/>
            <a:ext cx="5458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Er ist </a:t>
            </a:r>
            <a:r>
              <a:rPr lang="de-DE" sz="2000" b="1" dirty="0" smtClean="0"/>
              <a:t>ein topologisches Objekt</a:t>
            </a:r>
            <a:r>
              <a:rPr lang="de-DE" sz="2000" dirty="0" smtClean="0"/>
              <a:t>, </a:t>
            </a:r>
          </a:p>
          <a:p>
            <a:r>
              <a:rPr lang="de-DE" sz="2000" dirty="0" smtClean="0"/>
              <a:t>die erzeugenden Punkte sind nicht wesentlich.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372200" y="3861048"/>
            <a:ext cx="24785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Ein</a:t>
            </a:r>
            <a:endParaRPr lang="de-DE" sz="2000" b="1" dirty="0" smtClean="0"/>
          </a:p>
          <a:p>
            <a:r>
              <a:rPr lang="de-DE" sz="2000" b="1" dirty="0" smtClean="0"/>
              <a:t>Knotendiagramm</a:t>
            </a:r>
          </a:p>
          <a:p>
            <a:r>
              <a:rPr lang="de-DE" sz="2000" dirty="0" smtClean="0"/>
              <a:t>kann man zeichnen.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288" y="6256610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516688" y="1412875"/>
            <a:ext cx="2952750" cy="376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Wenn </a:t>
            </a:r>
            <a:r>
              <a:rPr lang="de-DE" sz="2000" b="1" dirty="0">
                <a:solidFill>
                  <a:srgbClr val="FF0000"/>
                </a:solidFill>
              </a:rPr>
              <a:t>wenigsten 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einer </a:t>
            </a:r>
            <a:r>
              <a:rPr lang="de-DE" sz="2000" dirty="0">
                <a:solidFill>
                  <a:srgbClr val="FF0000"/>
                </a:solidFill>
              </a:rPr>
              <a:t>der Teilknoten</a:t>
            </a:r>
          </a:p>
          <a:p>
            <a:r>
              <a:rPr lang="de-DE" sz="2000" dirty="0">
                <a:solidFill>
                  <a:srgbClr val="FF0000"/>
                </a:solidFill>
              </a:rPr>
              <a:t>für sich genommen </a:t>
            </a:r>
          </a:p>
          <a:p>
            <a:r>
              <a:rPr lang="de-DE" sz="2000" dirty="0">
                <a:solidFill>
                  <a:srgbClr val="FF0000"/>
                </a:solidFill>
              </a:rPr>
              <a:t>dreifärbbar ist,</a:t>
            </a:r>
          </a:p>
          <a:p>
            <a:endParaRPr lang="de-DE" dirty="0"/>
          </a:p>
          <a:p>
            <a:r>
              <a:rPr lang="de-DE" sz="1800" dirty="0">
                <a:solidFill>
                  <a:srgbClr val="FF0000"/>
                </a:solidFill>
              </a:rPr>
              <a:t>dann </a:t>
            </a:r>
          </a:p>
          <a:p>
            <a:endParaRPr lang="de-DE" sz="1800" dirty="0">
              <a:solidFill>
                <a:srgbClr val="FF0000"/>
              </a:solidFill>
            </a:endParaRPr>
          </a:p>
          <a:p>
            <a:r>
              <a:rPr lang="de-DE" sz="1800" b="1" dirty="0">
                <a:solidFill>
                  <a:srgbClr val="FF0000"/>
                </a:solidFill>
              </a:rPr>
              <a:t>ist der zusammen-</a:t>
            </a:r>
          </a:p>
          <a:p>
            <a:r>
              <a:rPr lang="de-DE" sz="1800" b="1" dirty="0">
                <a:solidFill>
                  <a:srgbClr val="FF0000"/>
                </a:solidFill>
              </a:rPr>
              <a:t>gesetzte </a:t>
            </a:r>
          </a:p>
          <a:p>
            <a:r>
              <a:rPr lang="de-DE" sz="1800" b="1" dirty="0">
                <a:solidFill>
                  <a:srgbClr val="FF0000"/>
                </a:solidFill>
              </a:rPr>
              <a:t>Knoten </a:t>
            </a:r>
          </a:p>
          <a:p>
            <a:r>
              <a:rPr lang="de-DE" sz="1800" b="1" dirty="0" smtClean="0">
                <a:solidFill>
                  <a:srgbClr val="FF0000"/>
                </a:solidFill>
              </a:rPr>
              <a:t>dreifärbbar</a:t>
            </a:r>
            <a:r>
              <a:rPr lang="de-DE" sz="1800" dirty="0" smtClean="0">
                <a:solidFill>
                  <a:srgbClr val="FF0000"/>
                </a:solidFill>
              </a:rPr>
              <a:t>.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2800" dirty="0" smtClean="0"/>
              <a:t>Knotenzusammensetzung und </a:t>
            </a:r>
            <a:r>
              <a:rPr lang="de-DE" sz="2800" dirty="0" err="1" smtClean="0"/>
              <a:t>Dreifärbbarkeit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115616" y="5733256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3.1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067944" y="5805264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7.7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 err="1" smtClean="0"/>
              <a:t>Fünffärbbarkeit</a:t>
            </a:r>
            <a:r>
              <a:rPr lang="de-DE" sz="3200" dirty="0" smtClean="0"/>
              <a:t>            p-Etikettierbarkeit</a:t>
            </a:r>
          </a:p>
        </p:txBody>
      </p:sp>
      <p:sp>
        <p:nvSpPr>
          <p:cNvPr id="10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4680198" cy="2016001"/>
          </a:xfrm>
        </p:spPr>
        <p:txBody>
          <a:bodyPr/>
          <a:lstStyle/>
          <a:p>
            <a:pPr eaLnBrk="1" hangingPunct="1"/>
            <a:r>
              <a:rPr lang="de-DE" sz="2400" dirty="0" smtClean="0"/>
              <a:t>Farbnummern 0,1,2,3,4.</a:t>
            </a:r>
          </a:p>
          <a:p>
            <a:pPr eaLnBrk="1" hangingPunct="1"/>
            <a:r>
              <a:rPr lang="de-DE" sz="2400" dirty="0" smtClean="0"/>
              <a:t>An jeder Kreuzung </a:t>
            </a:r>
          </a:p>
          <a:p>
            <a:pPr eaLnBrk="1" hangingPunct="1">
              <a:buNone/>
            </a:pPr>
            <a:r>
              <a:rPr lang="de-DE" sz="2400" dirty="0" smtClean="0"/>
              <a:t>     mit x oben,  y und z unten </a:t>
            </a:r>
          </a:p>
          <a:p>
            <a:pPr eaLnBrk="1" hangingPunct="1">
              <a:buNone/>
            </a:pPr>
            <a:r>
              <a:rPr lang="de-DE" sz="2400" dirty="0" smtClean="0"/>
              <a:t>      gilt:             </a:t>
            </a:r>
            <a:br>
              <a:rPr lang="de-DE" sz="2400" dirty="0" smtClean="0"/>
            </a:br>
            <a:r>
              <a:rPr lang="de-DE" sz="2400" dirty="0" smtClean="0"/>
              <a:t>2x-y-z=0 </a:t>
            </a:r>
            <a:r>
              <a:rPr lang="de-DE" sz="2400" dirty="0" err="1" smtClean="0"/>
              <a:t>mod</a:t>
            </a:r>
            <a:r>
              <a:rPr lang="de-DE" sz="2400" dirty="0" smtClean="0"/>
              <a:t> 5 </a:t>
            </a:r>
          </a:p>
          <a:p>
            <a:pPr eaLnBrk="1" hangingPunct="1"/>
            <a:endParaRPr lang="de-DE" dirty="0" smtClean="0"/>
          </a:p>
        </p:txBody>
      </p:sp>
      <p:sp>
        <p:nvSpPr>
          <p:cNvPr id="1040" name="Text Box 23"/>
          <p:cNvSpPr txBox="1">
            <a:spLocks noChangeArrowheads="1"/>
          </p:cNvSpPr>
          <p:nvPr/>
        </p:nvSpPr>
        <p:spPr bwMode="auto">
          <a:xfrm>
            <a:off x="4572000" y="3573016"/>
            <a:ext cx="394531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00B050"/>
                </a:solidFill>
              </a:rPr>
              <a:t>Definition</a:t>
            </a:r>
          </a:p>
          <a:p>
            <a:r>
              <a:rPr lang="de-DE" sz="2000" dirty="0">
                <a:solidFill>
                  <a:srgbClr val="00B050"/>
                </a:solidFill>
              </a:rPr>
              <a:t>Ein Knoten heißt </a:t>
            </a:r>
            <a:r>
              <a:rPr lang="de-DE" sz="2000" b="1" dirty="0" smtClean="0">
                <a:solidFill>
                  <a:srgbClr val="00B050"/>
                </a:solidFill>
              </a:rPr>
              <a:t>p-etikettierbar</a:t>
            </a:r>
            <a:r>
              <a:rPr lang="de-DE" sz="2000" dirty="0" smtClean="0">
                <a:solidFill>
                  <a:srgbClr val="00B050"/>
                </a:solidFill>
              </a:rPr>
              <a:t>,</a:t>
            </a:r>
            <a:endParaRPr lang="de-DE" sz="2000" dirty="0">
              <a:solidFill>
                <a:srgbClr val="00B050"/>
              </a:solidFill>
            </a:endParaRPr>
          </a:p>
          <a:p>
            <a:r>
              <a:rPr lang="de-DE" sz="2000" dirty="0">
                <a:solidFill>
                  <a:srgbClr val="00B050"/>
                </a:solidFill>
              </a:rPr>
              <a:t>wenn man seine Stränge so</a:t>
            </a:r>
          </a:p>
          <a:p>
            <a:r>
              <a:rPr lang="de-DE" sz="2000" dirty="0">
                <a:solidFill>
                  <a:srgbClr val="00B050"/>
                </a:solidFill>
              </a:rPr>
              <a:t>beschriften kann, dass an jeder </a:t>
            </a:r>
          </a:p>
          <a:p>
            <a:r>
              <a:rPr lang="de-DE" sz="2000" dirty="0">
                <a:solidFill>
                  <a:srgbClr val="00B050"/>
                </a:solidFill>
              </a:rPr>
              <a:t>Kreuzung obige Gleichung gilt. </a:t>
            </a:r>
          </a:p>
          <a:p>
            <a:r>
              <a:rPr lang="de-DE" sz="2000" dirty="0">
                <a:solidFill>
                  <a:srgbClr val="00B050"/>
                </a:solidFill>
              </a:rPr>
              <a:t>Dabei darf er nicht einfarbig sein.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463802" y="1268760"/>
            <a:ext cx="4680198" cy="20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marL="358775" marR="0" lvl="0" indent="-358775" algn="l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4"/>
              </a:buBlip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939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Farbnummern 0,1, 2,…, p-1.</a:t>
            </a:r>
          </a:p>
          <a:p>
            <a:pPr marL="358775" marR="0" lvl="0" indent="-358775" algn="l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4"/>
              </a:buBlip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939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jeder Kreuzung </a:t>
            </a:r>
          </a:p>
          <a:p>
            <a:pPr marL="358775" marR="0" lvl="0" indent="-358775" algn="l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400" kern="0" dirty="0" smtClean="0">
                <a:solidFill>
                  <a:srgbClr val="393938"/>
                </a:solidFill>
                <a:latin typeface="+mn-lt"/>
                <a:cs typeface="+mn-cs"/>
              </a:rPr>
              <a:t>      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939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 x oben, y und z unten </a:t>
            </a:r>
          </a:p>
          <a:p>
            <a:pPr marL="358775" marR="0" lvl="0" indent="-358775" algn="l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400" kern="0" dirty="0" smtClean="0">
                <a:solidFill>
                  <a:srgbClr val="393938"/>
                </a:solidFill>
                <a:latin typeface="+mn-lt"/>
                <a:cs typeface="+mn-cs"/>
              </a:rPr>
              <a:t>     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939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gilt:             </a:t>
            </a:r>
            <a:b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939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939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2x-y-z=0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939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939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</a:t>
            </a:r>
          </a:p>
          <a:p>
            <a:pPr marL="358775" marR="0" lvl="0" indent="-358775" algn="l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4"/>
              </a:buBlip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39393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5288" y="6256610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20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 err="1" smtClean="0"/>
              <a:t>Fünffärbbarkeit</a:t>
            </a:r>
            <a:r>
              <a:rPr lang="de-DE" sz="3200" dirty="0" smtClean="0"/>
              <a:t>            p-Etikettierbarkeit</a:t>
            </a:r>
          </a:p>
        </p:txBody>
      </p:sp>
      <p:sp>
        <p:nvSpPr>
          <p:cNvPr id="10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4680198" cy="2016001"/>
          </a:xfrm>
        </p:spPr>
        <p:txBody>
          <a:bodyPr/>
          <a:lstStyle/>
          <a:p>
            <a:pPr eaLnBrk="1" hangingPunct="1"/>
            <a:r>
              <a:rPr lang="de-DE" sz="2400" dirty="0" smtClean="0"/>
              <a:t>Farbnummern 0,1,2,3,4.</a:t>
            </a:r>
          </a:p>
          <a:p>
            <a:pPr eaLnBrk="1" hangingPunct="1"/>
            <a:r>
              <a:rPr lang="de-DE" sz="2400" dirty="0" smtClean="0"/>
              <a:t>An jeder Kreuzung </a:t>
            </a:r>
          </a:p>
          <a:p>
            <a:pPr eaLnBrk="1" hangingPunct="1">
              <a:buNone/>
            </a:pPr>
            <a:r>
              <a:rPr lang="de-DE" sz="2400" dirty="0" smtClean="0"/>
              <a:t>     mit x oben,  y und z unten </a:t>
            </a:r>
          </a:p>
          <a:p>
            <a:pPr eaLnBrk="1" hangingPunct="1">
              <a:buNone/>
            </a:pPr>
            <a:r>
              <a:rPr lang="de-DE" sz="2400" dirty="0" smtClean="0"/>
              <a:t>      gilt:             </a:t>
            </a:r>
            <a:br>
              <a:rPr lang="de-DE" sz="2400" dirty="0" smtClean="0"/>
            </a:br>
            <a:r>
              <a:rPr lang="de-DE" sz="2400" dirty="0" smtClean="0"/>
              <a:t>2x-y-z=0 </a:t>
            </a:r>
            <a:r>
              <a:rPr lang="de-DE" sz="2400" dirty="0" err="1" smtClean="0"/>
              <a:t>mod</a:t>
            </a:r>
            <a:r>
              <a:rPr lang="de-DE" sz="2400" dirty="0" smtClean="0"/>
              <a:t> 5 </a:t>
            </a:r>
          </a:p>
          <a:p>
            <a:pPr eaLnBrk="1" hangingPunct="1"/>
            <a:endParaRPr lang="de-DE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463802" y="1268760"/>
            <a:ext cx="4680198" cy="20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marL="358775" marR="0" lvl="0" indent="-358775" algn="l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4"/>
              </a:buBlip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939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Farbnummern 0,1, 2,…, p-1.</a:t>
            </a:r>
          </a:p>
          <a:p>
            <a:pPr marL="358775" marR="0" lvl="0" indent="-358775" algn="l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4"/>
              </a:buBlip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939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jeder Kreuzung </a:t>
            </a:r>
          </a:p>
          <a:p>
            <a:pPr marL="358775" marR="0" lvl="0" indent="-358775" algn="l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400" kern="0" dirty="0" smtClean="0">
                <a:solidFill>
                  <a:srgbClr val="393938"/>
                </a:solidFill>
                <a:latin typeface="+mn-lt"/>
                <a:cs typeface="+mn-cs"/>
              </a:rPr>
              <a:t>      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939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 x oben, y und z unten </a:t>
            </a:r>
          </a:p>
          <a:p>
            <a:pPr marL="358775" marR="0" lvl="0" indent="-358775" algn="l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400" kern="0" dirty="0" smtClean="0">
                <a:solidFill>
                  <a:srgbClr val="393938"/>
                </a:solidFill>
                <a:latin typeface="+mn-lt"/>
                <a:cs typeface="+mn-cs"/>
              </a:rPr>
              <a:t>     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939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gilt:             </a:t>
            </a:r>
            <a:b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939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939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2x-y-z=0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939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939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</a:t>
            </a:r>
          </a:p>
          <a:p>
            <a:pPr marL="358775" marR="0" lvl="0" indent="-358775" algn="l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4"/>
              </a:buBlip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39393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5288" y="6256610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21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Eigenschaften der p-Etikettierbarkeit </a:t>
            </a:r>
          </a:p>
        </p:txBody>
      </p:sp>
      <p:sp>
        <p:nvSpPr>
          <p:cNvPr id="2082" name="Text Box 8"/>
          <p:cNvSpPr txBox="1">
            <a:spLocks noChangeArrowheads="1"/>
          </p:cNvSpPr>
          <p:nvPr/>
        </p:nvSpPr>
        <p:spPr bwMode="auto">
          <a:xfrm>
            <a:off x="2392363" y="2008188"/>
            <a:ext cx="4506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Eine Kreuzung darf einfarbig </a:t>
            </a:r>
            <a:r>
              <a:rPr lang="de-DE" sz="1800" b="1" dirty="0" smtClean="0">
                <a:solidFill>
                  <a:srgbClr val="FF0000"/>
                </a:solidFill>
              </a:rPr>
              <a:t>sein</a:t>
            </a:r>
            <a:r>
              <a:rPr lang="de-DE" sz="1800" dirty="0" smtClean="0"/>
              <a:t>, denn</a:t>
            </a:r>
            <a:endParaRPr lang="de-DE" sz="1800" dirty="0"/>
          </a:p>
        </p:txBody>
      </p:sp>
      <p:sp>
        <p:nvSpPr>
          <p:cNvPr id="2083" name="Text Box 13"/>
          <p:cNvSpPr txBox="1">
            <a:spLocks noChangeArrowheads="1"/>
          </p:cNvSpPr>
          <p:nvPr/>
        </p:nvSpPr>
        <p:spPr bwMode="auto">
          <a:xfrm>
            <a:off x="1692275" y="3357563"/>
            <a:ext cx="5827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Eine nicht einfarbige Kreuzung hat genau 3 Farben.</a:t>
            </a:r>
          </a:p>
        </p:txBody>
      </p:sp>
      <p:sp>
        <p:nvSpPr>
          <p:cNvPr id="2084" name="Text Box 37"/>
          <p:cNvSpPr txBox="1">
            <a:spLocks noChangeArrowheads="1"/>
          </p:cNvSpPr>
          <p:nvPr/>
        </p:nvSpPr>
        <p:spPr bwMode="auto">
          <a:xfrm>
            <a:off x="0" y="0"/>
            <a:ext cx="8713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Universität Lüneburg, www.mathematik-verstehen.de            Prof Dr. Dörte Haftendorn  Okt.05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9512" y="378904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Beweis: </a:t>
            </a:r>
          </a:p>
        </p:txBody>
      </p:sp>
      <p:graphicFrame>
        <p:nvGraphicFramePr>
          <p:cNvPr id="188459" name="Object 43"/>
          <p:cNvGraphicFramePr>
            <a:graphicFrameLocks noChangeAspect="1"/>
          </p:cNvGraphicFramePr>
          <p:nvPr/>
        </p:nvGraphicFramePr>
        <p:xfrm>
          <a:off x="323528" y="4221088"/>
          <a:ext cx="8620865" cy="1584176"/>
        </p:xfrm>
        <a:graphic>
          <a:graphicData uri="http://schemas.openxmlformats.org/presentationml/2006/ole">
            <p:oleObj spid="_x0000_s188459" name="Equation" r:id="rId4" imgW="2971800" imgH="545760" progId="Equation.DSMT4">
              <p:embed/>
            </p:oleObj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5288" y="6256610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23528" y="5805264"/>
            <a:ext cx="7209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Bei Gleichheit zweier Farben ist die Kreuzung sofort einfarbig.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FF3300"/>
                </a:solidFill>
              </a:rPr>
              <a:t>Die p-Etikettierbarkeit ist eine Knoteninvariante</a:t>
            </a:r>
          </a:p>
        </p:txBody>
      </p:sp>
      <p:sp>
        <p:nvSpPr>
          <p:cNvPr id="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936625"/>
          </a:xfrm>
        </p:spPr>
        <p:txBody>
          <a:bodyPr/>
          <a:lstStyle/>
          <a:p>
            <a:pPr eaLnBrk="1" hangingPunct="1"/>
            <a:r>
              <a:rPr lang="de-DE" sz="2400" dirty="0" smtClean="0">
                <a:solidFill>
                  <a:srgbClr val="FF3300"/>
                </a:solidFill>
              </a:rPr>
              <a:t>Ist ein einziges Knotendiagramm p-etikettierbar, dann sind alle Diagramme desselben Knotens p-etikettierbar</a:t>
            </a:r>
          </a:p>
          <a:p>
            <a:pPr eaLnBrk="1" hangingPunct="1">
              <a:buFontTx/>
              <a:buNone/>
            </a:pPr>
            <a:endParaRPr lang="de-DE" sz="2400" dirty="0" smtClean="0">
              <a:solidFill>
                <a:srgbClr val="FF3300"/>
              </a:solidFill>
            </a:endParaRPr>
          </a:p>
        </p:txBody>
      </p:sp>
      <p:sp>
        <p:nvSpPr>
          <p:cNvPr id="5140" name="Text Box 4"/>
          <p:cNvSpPr txBox="1">
            <a:spLocks noChangeArrowheads="1"/>
          </p:cNvSpPr>
          <p:nvPr/>
        </p:nvSpPr>
        <p:spPr bwMode="auto">
          <a:xfrm>
            <a:off x="539750" y="2276475"/>
            <a:ext cx="8064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Der Beweis erfolgt dadurch, dass man zeigt, dass ein </a:t>
            </a:r>
            <a:r>
              <a:rPr lang="de-DE" sz="2000" dirty="0" smtClean="0"/>
              <a:t>p-etikettiertes Knotendiagramm </a:t>
            </a:r>
            <a:r>
              <a:rPr lang="de-DE" sz="2000" dirty="0"/>
              <a:t>die </a:t>
            </a:r>
            <a:r>
              <a:rPr lang="de-DE" sz="2000" b="1" dirty="0" err="1"/>
              <a:t>Reidemeisterbewegungen</a:t>
            </a:r>
            <a:r>
              <a:rPr lang="de-DE" sz="2000" b="1" dirty="0"/>
              <a:t> „</a:t>
            </a:r>
            <a:r>
              <a:rPr lang="de-DE" sz="2000" dirty="0"/>
              <a:t>übersteht“.</a:t>
            </a:r>
          </a:p>
        </p:txBody>
      </p:sp>
      <p:sp>
        <p:nvSpPr>
          <p:cNvPr id="5141" name="Text Box 16"/>
          <p:cNvSpPr txBox="1">
            <a:spLocks noChangeArrowheads="1"/>
          </p:cNvSpPr>
          <p:nvPr/>
        </p:nvSpPr>
        <p:spPr bwMode="auto">
          <a:xfrm>
            <a:off x="179388" y="188913"/>
            <a:ext cx="8713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Universität Lüneburg, www.mathematik-verstehen.de            Prof Dr. Dörte Haftendorn  Okt.07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1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Beweis</a:t>
            </a:r>
          </a:p>
        </p:txBody>
      </p:sp>
      <p:sp>
        <p:nvSpPr>
          <p:cNvPr id="6182" name="Text Box 41"/>
          <p:cNvSpPr txBox="1">
            <a:spLocks noChangeArrowheads="1"/>
          </p:cNvSpPr>
          <p:nvPr/>
        </p:nvSpPr>
        <p:spPr bwMode="auto">
          <a:xfrm>
            <a:off x="5364163" y="4724400"/>
            <a:ext cx="4032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Die </a:t>
            </a:r>
            <a:r>
              <a:rPr lang="de-DE" sz="2000" dirty="0" err="1"/>
              <a:t>Reidemeisterbewegungen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1 und 2 berühren die </a:t>
            </a:r>
            <a:br>
              <a:rPr lang="de-DE" sz="2000" dirty="0"/>
            </a:br>
            <a:r>
              <a:rPr lang="de-DE" sz="2000" dirty="0" smtClean="0"/>
              <a:t>p-Etikettierbarkeit nicht.</a:t>
            </a:r>
            <a:endParaRPr lang="de-DE" sz="20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288" y="6256610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24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Beweis</a:t>
            </a:r>
          </a:p>
        </p:txBody>
      </p:sp>
      <p:sp>
        <p:nvSpPr>
          <p:cNvPr id="7201" name="Text Box 47"/>
          <p:cNvSpPr txBox="1">
            <a:spLocks noChangeArrowheads="1"/>
          </p:cNvSpPr>
          <p:nvPr/>
        </p:nvSpPr>
        <p:spPr bwMode="auto">
          <a:xfrm>
            <a:off x="6084888" y="2781300"/>
            <a:ext cx="26635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Wenn der </a:t>
            </a:r>
            <a:r>
              <a:rPr lang="de-DE" sz="1800" dirty="0" smtClean="0"/>
              <a:t>Knoten </a:t>
            </a:r>
            <a:br>
              <a:rPr lang="de-DE" sz="1800" dirty="0" smtClean="0"/>
            </a:br>
            <a:r>
              <a:rPr lang="de-DE" sz="1800" dirty="0" smtClean="0"/>
              <a:t>p-etikettierbar ist, </a:t>
            </a:r>
            <a:r>
              <a:rPr lang="de-DE" sz="1800" dirty="0"/>
              <a:t>gelten diese Gleichungen modulo </a:t>
            </a:r>
            <a:r>
              <a:rPr lang="de-DE" sz="1800" dirty="0" smtClean="0"/>
              <a:t>p.</a:t>
            </a:r>
            <a:endParaRPr lang="de-DE" sz="1800" dirty="0"/>
          </a:p>
        </p:txBody>
      </p:sp>
      <p:sp>
        <p:nvSpPr>
          <p:cNvPr id="7202" name="Text Box 48"/>
          <p:cNvSpPr txBox="1">
            <a:spLocks noChangeArrowheads="1"/>
          </p:cNvSpPr>
          <p:nvPr/>
        </p:nvSpPr>
        <p:spPr bwMode="auto">
          <a:xfrm>
            <a:off x="179388" y="4149725"/>
            <a:ext cx="7993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00B050"/>
                </a:solidFill>
              </a:rPr>
              <a:t>Ist t so wählbar, dass auch die folgenden Gleichungen gelten?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Beweis</a:t>
            </a:r>
          </a:p>
        </p:txBody>
      </p:sp>
      <p:sp>
        <p:nvSpPr>
          <p:cNvPr id="8231" name="Text Box 48"/>
          <p:cNvSpPr txBox="1">
            <a:spLocks noChangeArrowheads="1"/>
          </p:cNvSpPr>
          <p:nvPr/>
        </p:nvSpPr>
        <p:spPr bwMode="auto">
          <a:xfrm>
            <a:off x="179388" y="4149725"/>
            <a:ext cx="33131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/>
              <a:t>Ist t so wählbar, dass auch die folgenden Gleichungen gelten?</a:t>
            </a: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6084888" y="2781300"/>
            <a:ext cx="26635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Wenn der </a:t>
            </a:r>
            <a:r>
              <a:rPr lang="de-DE" sz="1800" dirty="0" smtClean="0"/>
              <a:t>Knoten </a:t>
            </a:r>
            <a:br>
              <a:rPr lang="de-DE" sz="1800" dirty="0" smtClean="0"/>
            </a:br>
            <a:r>
              <a:rPr lang="de-DE" sz="1800" dirty="0" smtClean="0"/>
              <a:t>p-etikettierbar ist, </a:t>
            </a:r>
            <a:r>
              <a:rPr lang="de-DE" sz="1800" dirty="0"/>
              <a:t>gelten diese Gleichungen modulo </a:t>
            </a:r>
            <a:r>
              <a:rPr lang="de-DE" sz="1800" dirty="0" smtClean="0"/>
              <a:t>p.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Beweis</a:t>
            </a:r>
          </a:p>
        </p:txBody>
      </p:sp>
      <p:sp>
        <p:nvSpPr>
          <p:cNvPr id="9260" name="Text Box 48"/>
          <p:cNvSpPr txBox="1">
            <a:spLocks noChangeArrowheads="1"/>
          </p:cNvSpPr>
          <p:nvPr/>
        </p:nvSpPr>
        <p:spPr bwMode="auto">
          <a:xfrm>
            <a:off x="179388" y="4149725"/>
            <a:ext cx="33131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/>
              <a:t>Ist </a:t>
            </a:r>
            <a:r>
              <a:rPr lang="de-DE" sz="1800" b="1" dirty="0"/>
              <a:t>t </a:t>
            </a:r>
            <a:r>
              <a:rPr lang="de-DE" sz="1800" dirty="0"/>
              <a:t>so wählbar, dass auch die folgenden Gleichungen gelten?</a:t>
            </a: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6084888" y="2781300"/>
            <a:ext cx="26635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Wenn der </a:t>
            </a:r>
            <a:r>
              <a:rPr lang="de-DE" sz="1800" dirty="0" smtClean="0"/>
              <a:t>Knoten </a:t>
            </a:r>
            <a:br>
              <a:rPr lang="de-DE" sz="1800" dirty="0" smtClean="0"/>
            </a:br>
            <a:r>
              <a:rPr lang="de-DE" sz="1800" dirty="0" smtClean="0"/>
              <a:t>p-etikettierbar ist, </a:t>
            </a:r>
            <a:r>
              <a:rPr lang="de-DE" sz="1800" dirty="0"/>
              <a:t>gelten diese Gleichungen modulo </a:t>
            </a:r>
            <a:r>
              <a:rPr lang="de-DE" sz="1800" dirty="0" smtClean="0"/>
              <a:t>p.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517632" cy="1143000"/>
          </a:xfrm>
        </p:spPr>
        <p:txBody>
          <a:bodyPr/>
          <a:lstStyle/>
          <a:p>
            <a:pPr eaLnBrk="1" hangingPunct="1"/>
            <a:r>
              <a:rPr lang="de-DE" sz="3600" dirty="0" smtClean="0">
                <a:solidFill>
                  <a:schemeClr val="accent6"/>
                </a:solidFill>
              </a:rPr>
              <a:t>Ist ein 5-Torus-Knoten 5-etikettierbar?</a:t>
            </a:r>
          </a:p>
        </p:txBody>
      </p:sp>
      <p:pic>
        <p:nvPicPr>
          <p:cNvPr id="198690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216" y="1484784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5004048" y="5085184"/>
            <a:ext cx="3435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Alle Gleichungen sind erfüllt.</a:t>
            </a:r>
          </a:p>
          <a:p>
            <a:r>
              <a:rPr lang="de-DE" sz="2000" dirty="0" smtClean="0"/>
              <a:t>Also: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380708" y="5805264"/>
            <a:ext cx="4763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Der 5-Torus-Knoten ist 5-etikettierbar.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28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2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2627784" y="692696"/>
            <a:ext cx="626427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dirty="0" err="1" smtClean="0">
                <a:solidFill>
                  <a:srgbClr val="742128"/>
                </a:solidFill>
              </a:rPr>
              <a:t>Legen</a:t>
            </a:r>
            <a:r>
              <a:rPr lang="en-US" sz="2400" dirty="0" smtClean="0">
                <a:solidFill>
                  <a:srgbClr val="742128"/>
                </a:solidFill>
              </a:rPr>
              <a:t> </a:t>
            </a:r>
            <a:r>
              <a:rPr lang="en-US" sz="2400" dirty="0" err="1" smtClean="0">
                <a:solidFill>
                  <a:srgbClr val="742128"/>
                </a:solidFill>
              </a:rPr>
              <a:t>Sie</a:t>
            </a:r>
            <a:r>
              <a:rPr lang="en-US" sz="2400" dirty="0" smtClean="0">
                <a:solidFill>
                  <a:srgbClr val="742128"/>
                </a:solidFill>
              </a:rPr>
              <a:t> </a:t>
            </a:r>
            <a:r>
              <a:rPr lang="en-US" sz="2400" dirty="0" err="1" smtClean="0">
                <a:solidFill>
                  <a:srgbClr val="742128"/>
                </a:solidFill>
              </a:rPr>
              <a:t>selbst</a:t>
            </a:r>
            <a:r>
              <a:rPr lang="en-US" sz="2400" dirty="0" smtClean="0">
                <a:solidFill>
                  <a:srgbClr val="742128"/>
                </a:solidFill>
              </a:rPr>
              <a:t> </a:t>
            </a:r>
            <a:r>
              <a:rPr lang="en-US" sz="2400" dirty="0" err="1" smtClean="0">
                <a:solidFill>
                  <a:srgbClr val="742128"/>
                </a:solidFill>
              </a:rPr>
              <a:t>einen</a:t>
            </a:r>
            <a:r>
              <a:rPr lang="en-US" sz="2400" dirty="0" smtClean="0">
                <a:solidFill>
                  <a:srgbClr val="742128"/>
                </a:solidFill>
              </a:rPr>
              <a:t> </a:t>
            </a:r>
            <a:r>
              <a:rPr lang="en-US" sz="2400" dirty="0" err="1" smtClean="0">
                <a:solidFill>
                  <a:srgbClr val="742128"/>
                </a:solidFill>
              </a:rPr>
              <a:t>mathematischen</a:t>
            </a:r>
            <a:r>
              <a:rPr lang="en-US" sz="2400" dirty="0" smtClean="0">
                <a:solidFill>
                  <a:srgbClr val="742128"/>
                </a:solidFill>
              </a:rPr>
              <a:t> </a:t>
            </a:r>
            <a:r>
              <a:rPr lang="en-US" sz="2400" dirty="0" err="1" smtClean="0">
                <a:solidFill>
                  <a:srgbClr val="742128"/>
                </a:solidFill>
              </a:rPr>
              <a:t>Knoten</a:t>
            </a:r>
            <a:r>
              <a:rPr lang="en-US" sz="2400" dirty="0" smtClean="0">
                <a:solidFill>
                  <a:srgbClr val="742128"/>
                </a:solidFill>
              </a:rPr>
              <a:t> und </a:t>
            </a:r>
            <a:r>
              <a:rPr lang="en-US" sz="2400" dirty="0" err="1" smtClean="0">
                <a:solidFill>
                  <a:srgbClr val="742128"/>
                </a:solidFill>
              </a:rPr>
              <a:t>zeichnen</a:t>
            </a:r>
            <a:r>
              <a:rPr lang="en-US" sz="2400" dirty="0" smtClean="0">
                <a:solidFill>
                  <a:srgbClr val="742128"/>
                </a:solidFill>
              </a:rPr>
              <a:t> </a:t>
            </a:r>
            <a:r>
              <a:rPr lang="en-US" sz="2400" dirty="0" err="1" smtClean="0">
                <a:solidFill>
                  <a:srgbClr val="742128"/>
                </a:solidFill>
              </a:rPr>
              <a:t>Sie</a:t>
            </a:r>
            <a:r>
              <a:rPr lang="en-US" sz="2400" dirty="0" smtClean="0">
                <a:solidFill>
                  <a:srgbClr val="742128"/>
                </a:solidFill>
              </a:rPr>
              <a:t> </a:t>
            </a:r>
            <a:r>
              <a:rPr lang="en-US" sz="2400" dirty="0" err="1" smtClean="0">
                <a:solidFill>
                  <a:srgbClr val="742128"/>
                </a:solidFill>
              </a:rPr>
              <a:t>sein</a:t>
            </a:r>
            <a:r>
              <a:rPr lang="en-US" sz="2400" dirty="0" smtClean="0">
                <a:solidFill>
                  <a:srgbClr val="742128"/>
                </a:solidFill>
              </a:rPr>
              <a:t> </a:t>
            </a:r>
            <a:r>
              <a:rPr lang="en-US" sz="2400" dirty="0" err="1" smtClean="0">
                <a:solidFill>
                  <a:srgbClr val="742128"/>
                </a:solidFill>
              </a:rPr>
              <a:t>Knotendiagramm</a:t>
            </a:r>
            <a:r>
              <a:rPr lang="en-US" sz="2400" dirty="0" smtClean="0">
                <a:solidFill>
                  <a:srgbClr val="742128"/>
                </a:solidFill>
              </a:rPr>
              <a:t>.</a:t>
            </a:r>
            <a:endParaRPr lang="en-US" sz="2400" dirty="0">
              <a:solidFill>
                <a:srgbClr val="742128"/>
              </a:solidFill>
            </a:endParaRPr>
          </a:p>
        </p:txBody>
      </p:sp>
      <p:pic>
        <p:nvPicPr>
          <p:cNvPr id="121859" name="Picture 3" descr="C:\Users\User\mathe-lehramt\knoten\knotenbilder\schwarzeknoten\acht_s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692696"/>
            <a:ext cx="2230365" cy="4005064"/>
          </a:xfrm>
          <a:prstGeom prst="rect">
            <a:avLst/>
          </a:prstGeom>
          <a:noFill/>
        </p:spPr>
      </p:pic>
      <p:pic>
        <p:nvPicPr>
          <p:cNvPr id="121860" name="Picture 4" descr="C:\Users\User\mathe-lehramt\knoten\knotenbilder\schwarzeknoten\mcleavy2_s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224" y="1844824"/>
            <a:ext cx="2311289" cy="4221088"/>
          </a:xfrm>
          <a:prstGeom prst="rect">
            <a:avLst/>
          </a:prstGeom>
          <a:noFill/>
        </p:spPr>
      </p:pic>
      <p:pic>
        <p:nvPicPr>
          <p:cNvPr id="121861" name="Picture 5" descr="C:\Users\User\mathe-lehramt\knoten\knotenbilder\schwarzeknoten\kleeli+kleere_s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800" y="1844825"/>
            <a:ext cx="351082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9144000" cy="1008112"/>
          </a:xfrm>
        </p:spPr>
        <p:txBody>
          <a:bodyPr/>
          <a:lstStyle/>
          <a:p>
            <a:pPr eaLnBrk="1" hangingPunct="1"/>
            <a:r>
              <a:rPr lang="de-DE" sz="3600" dirty="0" smtClean="0">
                <a:solidFill>
                  <a:schemeClr val="accent6"/>
                </a:solidFill>
              </a:rPr>
              <a:t>Ist ein k-Torus-Knoten p-etikettierbar?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340476" y="1124744"/>
            <a:ext cx="2803524" cy="1163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Ein k-Torus-Knoten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ist p-etikettierbar </a:t>
            </a:r>
          </a:p>
          <a:p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40035" name="Object 99"/>
          <p:cNvGraphicFramePr>
            <a:graphicFrameLocks noChangeAspect="1"/>
          </p:cNvGraphicFramePr>
          <p:nvPr/>
        </p:nvGraphicFramePr>
        <p:xfrm>
          <a:off x="7236296" y="1988840"/>
          <a:ext cx="813858" cy="1944216"/>
        </p:xfrm>
        <a:graphic>
          <a:graphicData uri="http://schemas.openxmlformats.org/presentationml/2006/ole">
            <p:oleObj spid="_x0000_s116783" name="Equation" r:id="rId4" imgW="228600" imgH="545760" progId="Equation.DSMT4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408956" y="3933056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k von p geteilt wird.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7" name="Wolke 6"/>
          <p:cNvSpPr/>
          <p:nvPr/>
        </p:nvSpPr>
        <p:spPr>
          <a:xfrm>
            <a:off x="5903640" y="4437112"/>
            <a:ext cx="3240360" cy="1944216"/>
          </a:xfrm>
          <a:prstGeom prst="cloud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Der p-Torus-Knoten ist </a:t>
            </a:r>
          </a:p>
          <a:p>
            <a:pPr algn="ctr"/>
            <a:r>
              <a:rPr lang="de-DE" sz="2400" dirty="0" smtClean="0"/>
              <a:t>p-färbbar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6550223"/>
            <a:ext cx="846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Sinnvoll für: k ungerade,  sonst ist es eine Verschlingung, :  k größer als 1, sonst ist es der </a:t>
            </a:r>
            <a:r>
              <a:rPr lang="de-DE" dirty="0" err="1" smtClean="0"/>
              <a:t>Unknoten</a:t>
            </a:r>
            <a:r>
              <a:rPr lang="de-DE" dirty="0" smtClean="0"/>
              <a:t>,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340768"/>
            <a:ext cx="7941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30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251520" y="765175"/>
            <a:ext cx="856895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dirty="0" err="1" smtClean="0">
                <a:solidFill>
                  <a:schemeClr val="accent6"/>
                </a:solidFill>
              </a:rPr>
              <a:t>Kann</a:t>
            </a:r>
            <a:r>
              <a:rPr lang="en-US" sz="2400" dirty="0" smtClean="0">
                <a:solidFill>
                  <a:schemeClr val="accent6"/>
                </a:solidFill>
              </a:rPr>
              <a:t> man so </a:t>
            </a:r>
            <a:r>
              <a:rPr lang="en-US" sz="2400" dirty="0" err="1" smtClean="0">
                <a:solidFill>
                  <a:schemeClr val="accent6"/>
                </a:solidFill>
              </a:rPr>
              <a:t>allgemein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auch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andere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Knoten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untersuchen</a:t>
            </a:r>
            <a:r>
              <a:rPr lang="en-US" sz="2400" dirty="0" smtClean="0">
                <a:solidFill>
                  <a:schemeClr val="accent6"/>
                </a:solidFill>
              </a:rPr>
              <a:t>?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 </a:t>
            </a:r>
            <a:endParaRPr lang="de-DE" dirty="0"/>
          </a:p>
        </p:txBody>
      </p:sp>
      <p:pic>
        <p:nvPicPr>
          <p:cNvPr id="2385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168" y="1412776"/>
            <a:ext cx="2592288" cy="378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3131840" y="1340768"/>
            <a:ext cx="4942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Matrix des modularen Gleichungssystems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948264" y="5157192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Kretschmarknoten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31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251520" y="765175"/>
            <a:ext cx="856895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Die </a:t>
            </a:r>
            <a:r>
              <a:rPr lang="en-US" sz="2400" dirty="0" err="1" smtClean="0">
                <a:solidFill>
                  <a:schemeClr val="accent6"/>
                </a:solidFill>
              </a:rPr>
              <a:t>Primfaktoren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der</a:t>
            </a:r>
            <a:r>
              <a:rPr lang="en-US" sz="2400" dirty="0" smtClean="0">
                <a:solidFill>
                  <a:schemeClr val="accent6"/>
                </a:solidFill>
              </a:rPr>
              <a:t> (red.) </a:t>
            </a:r>
            <a:r>
              <a:rPr lang="en-US" sz="2400" dirty="0" err="1" smtClean="0">
                <a:solidFill>
                  <a:schemeClr val="accent6"/>
                </a:solidFill>
              </a:rPr>
              <a:t>Determinante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sind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möglich</a:t>
            </a:r>
            <a:r>
              <a:rPr lang="en-US" sz="2400" dirty="0" smtClean="0">
                <a:solidFill>
                  <a:schemeClr val="accent6"/>
                </a:solidFill>
              </a:rPr>
              <a:t> p.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 </a:t>
            </a:r>
            <a:endParaRPr lang="de-DE" dirty="0"/>
          </a:p>
        </p:txBody>
      </p:sp>
      <p:pic>
        <p:nvPicPr>
          <p:cNvPr id="2385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1412776"/>
            <a:ext cx="2592288" cy="378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3131840" y="1340768"/>
            <a:ext cx="5086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Lösung des modularen Gleichungssystems</a:t>
            </a: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1772816"/>
            <a:ext cx="554028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467544" y="4221088"/>
            <a:ext cx="5088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Für p6=13 ergeben sich viele Lösungen,</a:t>
            </a:r>
          </a:p>
          <a:p>
            <a:r>
              <a:rPr lang="de-DE" sz="2000" dirty="0" smtClean="0">
                <a:solidFill>
                  <a:srgbClr val="FF0000"/>
                </a:solidFill>
              </a:rPr>
              <a:t>für andere Werte kommt „einfarbig“ heraus</a:t>
            </a:r>
            <a:r>
              <a:rPr lang="de-DE" sz="2000" dirty="0" smtClean="0"/>
              <a:t>.</a:t>
            </a:r>
          </a:p>
        </p:txBody>
      </p:sp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4145" y="5373216"/>
            <a:ext cx="9208145" cy="80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251520" y="5013176"/>
            <a:ext cx="5924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Zum Beispiel Ausschnitt aus Lösungen  (</a:t>
            </a:r>
            <a:r>
              <a:rPr lang="de-DE" dirty="0" err="1" smtClean="0"/>
              <a:t>Mathematica</a:t>
            </a:r>
            <a:r>
              <a:rPr lang="de-DE" dirty="0" smtClean="0"/>
              <a:t>) bei 3-Färbbarkeit</a:t>
            </a:r>
            <a:r>
              <a:rPr lang="de-DE" sz="2000" dirty="0" smtClean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32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251520" y="765175"/>
            <a:ext cx="856895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dirty="0" err="1" smtClean="0">
                <a:solidFill>
                  <a:schemeClr val="accent6"/>
                </a:solidFill>
              </a:rPr>
              <a:t>Proben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sind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leicht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durchführbar</a:t>
            </a:r>
            <a:r>
              <a:rPr lang="en-US" sz="2400" dirty="0" smtClean="0">
                <a:solidFill>
                  <a:schemeClr val="accent6"/>
                </a:solidFill>
              </a:rPr>
              <a:t>, </a:t>
            </a:r>
            <a:r>
              <a:rPr lang="en-US" sz="2400" dirty="0" err="1" smtClean="0">
                <a:solidFill>
                  <a:schemeClr val="accent6"/>
                </a:solidFill>
              </a:rPr>
              <a:t>auch</a:t>
            </a:r>
            <a:r>
              <a:rPr lang="en-US" sz="2400" dirty="0" smtClean="0">
                <a:solidFill>
                  <a:schemeClr val="accent6"/>
                </a:solidFill>
              </a:rPr>
              <a:t> von Hand.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83568" y="1628800"/>
            <a:ext cx="3690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Probe einer Lösung des </a:t>
            </a:r>
          </a:p>
          <a:p>
            <a:r>
              <a:rPr lang="de-DE" sz="2000" dirty="0" smtClean="0"/>
              <a:t>modularen Gleichungssystems</a:t>
            </a:r>
          </a:p>
        </p:txBody>
      </p:sp>
      <p:pic>
        <p:nvPicPr>
          <p:cNvPr id="2426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4149080"/>
            <a:ext cx="837221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5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168" y="1412776"/>
            <a:ext cx="2592288" cy="378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827584" y="2636912"/>
            <a:ext cx="138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Mit  p6=13</a:t>
            </a:r>
          </a:p>
        </p:txBody>
      </p:sp>
      <p:sp>
        <p:nvSpPr>
          <p:cNvPr id="15" name="Wolkenförmige Legende 14"/>
          <p:cNvSpPr/>
          <p:nvPr/>
        </p:nvSpPr>
        <p:spPr bwMode="auto">
          <a:xfrm>
            <a:off x="1619672" y="2708920"/>
            <a:ext cx="3816424" cy="1404736"/>
          </a:xfrm>
          <a:prstGeom prst="cloudCallout">
            <a:avLst>
              <a:gd name="adj1" fmla="val 62521"/>
              <a:gd name="adj2" fmla="val 14148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e-DE" dirty="0" smtClean="0">
                <a:solidFill>
                  <a:schemeClr val="tx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Hier ist eine der  von </a:t>
            </a:r>
            <a:r>
              <a:rPr lang="de-DE" dirty="0" err="1" smtClean="0">
                <a:solidFill>
                  <a:schemeClr val="tx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Mathematica</a:t>
            </a:r>
            <a:r>
              <a:rPr lang="de-DE" dirty="0" smtClean="0">
                <a:solidFill>
                  <a:schemeClr val="tx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 vorgeschlagenen Lösungen eingetragen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33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251520" y="765175"/>
            <a:ext cx="871296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 smtClean="0">
                <a:solidFill>
                  <a:srgbClr val="742128"/>
                </a:solidFill>
              </a:rPr>
              <a:t>Alexanderpolynom</a:t>
            </a:r>
            <a:r>
              <a:rPr lang="en-US" sz="3600" dirty="0" smtClean="0">
                <a:solidFill>
                  <a:srgbClr val="742128"/>
                </a:solidFill>
              </a:rPr>
              <a:t> </a:t>
            </a:r>
            <a:r>
              <a:rPr lang="en-US" sz="3600" dirty="0" err="1" smtClean="0">
                <a:solidFill>
                  <a:srgbClr val="742128"/>
                </a:solidFill>
              </a:rPr>
              <a:t>als</a:t>
            </a:r>
            <a:r>
              <a:rPr lang="en-US" sz="3600" dirty="0" smtClean="0">
                <a:solidFill>
                  <a:srgbClr val="742128"/>
                </a:solidFill>
              </a:rPr>
              <a:t> </a:t>
            </a:r>
            <a:r>
              <a:rPr lang="en-US" sz="3600" dirty="0" err="1" smtClean="0">
                <a:solidFill>
                  <a:srgbClr val="742128"/>
                </a:solidFill>
              </a:rPr>
              <a:t>Knoteninvariante</a:t>
            </a:r>
            <a:r>
              <a:rPr lang="en-US" sz="3600" dirty="0" smtClean="0">
                <a:solidFill>
                  <a:srgbClr val="742128"/>
                </a:solidFill>
              </a:rPr>
              <a:t>  </a:t>
            </a:r>
            <a:endParaRPr lang="en-US" sz="3600" dirty="0">
              <a:solidFill>
                <a:srgbClr val="742128"/>
              </a:solidFill>
            </a:endParaRPr>
          </a:p>
        </p:txBody>
      </p:sp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12776"/>
            <a:ext cx="426653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4407" y="4221088"/>
            <a:ext cx="427959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4087679" y="1484784"/>
            <a:ext cx="505632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Die Alexandermatrix wird so aufgestellt: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Der Knoten wird orientiert.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Kreuzungen und Bögen werden</a:t>
            </a:r>
            <a:br>
              <a:rPr lang="de-DE" sz="2000" dirty="0" smtClean="0"/>
            </a:br>
            <a:r>
              <a:rPr lang="de-DE" sz="2000" dirty="0" smtClean="0"/>
              <a:t>  beschriftet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Werte für die Bögen werden</a:t>
            </a:r>
            <a:br>
              <a:rPr lang="de-DE" sz="2000" dirty="0" smtClean="0"/>
            </a:br>
            <a:r>
              <a:rPr lang="de-DE" sz="2000" dirty="0" smtClean="0"/>
              <a:t>  in der Zeile der Kreuzung eingetragen. </a:t>
            </a:r>
          </a:p>
          <a:p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34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251520" y="765175"/>
            <a:ext cx="871296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 smtClean="0">
                <a:solidFill>
                  <a:srgbClr val="742128"/>
                </a:solidFill>
              </a:rPr>
              <a:t>Alexanderpolynom</a:t>
            </a:r>
            <a:r>
              <a:rPr lang="en-US" sz="3600" dirty="0" smtClean="0">
                <a:solidFill>
                  <a:srgbClr val="742128"/>
                </a:solidFill>
              </a:rPr>
              <a:t> </a:t>
            </a:r>
            <a:r>
              <a:rPr lang="en-US" sz="3600" dirty="0" err="1" smtClean="0">
                <a:solidFill>
                  <a:srgbClr val="742128"/>
                </a:solidFill>
              </a:rPr>
              <a:t>als</a:t>
            </a:r>
            <a:r>
              <a:rPr lang="en-US" sz="3600" dirty="0" smtClean="0">
                <a:solidFill>
                  <a:srgbClr val="742128"/>
                </a:solidFill>
              </a:rPr>
              <a:t> </a:t>
            </a:r>
            <a:r>
              <a:rPr lang="en-US" sz="3600" dirty="0" err="1" smtClean="0">
                <a:solidFill>
                  <a:srgbClr val="742128"/>
                </a:solidFill>
              </a:rPr>
              <a:t>Knoteninvariante</a:t>
            </a:r>
            <a:r>
              <a:rPr lang="en-US" sz="3600" dirty="0" smtClean="0">
                <a:solidFill>
                  <a:srgbClr val="742128"/>
                </a:solidFill>
              </a:rPr>
              <a:t>  </a:t>
            </a:r>
            <a:endParaRPr lang="en-US" sz="3600" dirty="0">
              <a:solidFill>
                <a:srgbClr val="742128"/>
              </a:solidFill>
            </a:endParaRPr>
          </a:p>
        </p:txBody>
      </p:sp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4407" y="1700808"/>
            <a:ext cx="427959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467544" y="1484784"/>
            <a:ext cx="51845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Die Alexandermatrix wird  so ausgewertet::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Eine beliebige Zeile wird gestrichen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Eine beliebige Spalte wird gestrichen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Vorn dieser reduzierte Alexandermatrix</a:t>
            </a:r>
            <a:br>
              <a:rPr lang="de-DE" sz="2000" dirty="0" smtClean="0"/>
            </a:br>
            <a:r>
              <a:rPr lang="de-DE" sz="2000" dirty="0" smtClean="0"/>
              <a:t>  wird die </a:t>
            </a:r>
            <a:r>
              <a:rPr lang="de-DE" sz="2000" dirty="0" err="1" smtClean="0"/>
              <a:t>Determinatne</a:t>
            </a:r>
            <a:r>
              <a:rPr lang="de-DE" sz="2000" dirty="0" smtClean="0"/>
              <a:t> berechnet.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bei dem </a:t>
            </a:r>
            <a:r>
              <a:rPr lang="de-DE" sz="2000" dirty="0" err="1" smtClean="0"/>
              <a:t>enstehenden</a:t>
            </a:r>
            <a:r>
              <a:rPr lang="de-DE" sz="2000" dirty="0" smtClean="0"/>
              <a:t> Term von t </a:t>
            </a:r>
            <a:br>
              <a:rPr lang="de-DE" sz="2000" dirty="0" smtClean="0"/>
            </a:br>
            <a:r>
              <a:rPr lang="de-DE" sz="2000" dirty="0" smtClean="0"/>
              <a:t>  wird die höchstmögliche Potenz </a:t>
            </a:r>
            <a:br>
              <a:rPr lang="de-DE" sz="2000" dirty="0" smtClean="0"/>
            </a:br>
            <a:r>
              <a:rPr lang="de-DE" sz="2000" dirty="0" smtClean="0"/>
              <a:t>  von t </a:t>
            </a:r>
            <a:r>
              <a:rPr lang="de-DE" sz="2000" dirty="0" err="1" smtClean="0"/>
              <a:t>ausgekammert</a:t>
            </a:r>
            <a:r>
              <a:rPr lang="de-DE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Das verbleibende Polynom </a:t>
            </a:r>
            <a:br>
              <a:rPr lang="de-DE" sz="2000" dirty="0" smtClean="0"/>
            </a:br>
            <a:r>
              <a:rPr lang="de-DE" sz="2000" dirty="0" smtClean="0"/>
              <a:t>  (</a:t>
            </a:r>
            <a:r>
              <a:rPr lang="de-DE" sz="2000" dirty="0" err="1" smtClean="0"/>
              <a:t>Absolutglied</a:t>
            </a:r>
            <a:r>
              <a:rPr lang="de-DE" sz="2000" dirty="0" smtClean="0"/>
              <a:t> ungleich Null)</a:t>
            </a:r>
            <a:br>
              <a:rPr lang="de-DE" sz="2000" dirty="0" smtClean="0"/>
            </a:br>
            <a:r>
              <a:rPr lang="de-DE" sz="2000" dirty="0" smtClean="0"/>
              <a:t>  </a:t>
            </a:r>
          </a:p>
        </p:txBody>
      </p:sp>
      <p:pic>
        <p:nvPicPr>
          <p:cNvPr id="24372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8239" y="3356992"/>
            <a:ext cx="466576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251520" y="5445224"/>
            <a:ext cx="428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/>
                </a:solidFill>
              </a:rPr>
              <a:t>ist das Alexanderpolynom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35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251520" y="765175"/>
            <a:ext cx="871296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 smtClean="0">
                <a:solidFill>
                  <a:srgbClr val="742128"/>
                </a:solidFill>
              </a:rPr>
              <a:t>Alexanderpolynom</a:t>
            </a:r>
            <a:r>
              <a:rPr lang="en-US" sz="3600" dirty="0" smtClean="0">
                <a:solidFill>
                  <a:srgbClr val="742128"/>
                </a:solidFill>
              </a:rPr>
              <a:t> </a:t>
            </a:r>
            <a:r>
              <a:rPr lang="en-US" sz="3600" dirty="0" err="1" smtClean="0">
                <a:solidFill>
                  <a:srgbClr val="742128"/>
                </a:solidFill>
              </a:rPr>
              <a:t>als</a:t>
            </a:r>
            <a:r>
              <a:rPr lang="en-US" sz="3600" dirty="0" smtClean="0">
                <a:solidFill>
                  <a:srgbClr val="742128"/>
                </a:solidFill>
              </a:rPr>
              <a:t> </a:t>
            </a:r>
            <a:r>
              <a:rPr lang="en-US" sz="3600" dirty="0" err="1" smtClean="0">
                <a:solidFill>
                  <a:srgbClr val="742128"/>
                </a:solidFill>
              </a:rPr>
              <a:t>Knoteninvariante</a:t>
            </a:r>
            <a:r>
              <a:rPr lang="en-US" sz="3600" dirty="0" smtClean="0">
                <a:solidFill>
                  <a:srgbClr val="742128"/>
                </a:solidFill>
              </a:rPr>
              <a:t>  </a:t>
            </a:r>
            <a:endParaRPr lang="en-US" sz="3600" dirty="0">
              <a:solidFill>
                <a:srgbClr val="742128"/>
              </a:solidFill>
            </a:endParaRPr>
          </a:p>
        </p:txBody>
      </p:sp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4407" y="1700808"/>
            <a:ext cx="427959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467544" y="1484784"/>
            <a:ext cx="51845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Die Alexandermatrix wird  so ausgewertet::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Eine beliebige Zeile wird gestrichen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Eine beliebige Spalte wird gestrichen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Vorn dieser reduzierte Alexandermatrix</a:t>
            </a:r>
            <a:br>
              <a:rPr lang="de-DE" sz="2000" dirty="0" smtClean="0"/>
            </a:br>
            <a:r>
              <a:rPr lang="de-DE" sz="2000" dirty="0" smtClean="0"/>
              <a:t>  wird die </a:t>
            </a:r>
            <a:r>
              <a:rPr lang="de-DE" sz="2000" dirty="0" err="1" smtClean="0"/>
              <a:t>Determinatne</a:t>
            </a:r>
            <a:r>
              <a:rPr lang="de-DE" sz="2000" dirty="0" smtClean="0"/>
              <a:t> berechnet.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bei dem </a:t>
            </a:r>
            <a:r>
              <a:rPr lang="de-DE" sz="2000" dirty="0" err="1" smtClean="0"/>
              <a:t>enstehenden</a:t>
            </a:r>
            <a:r>
              <a:rPr lang="de-DE" sz="2000" dirty="0" smtClean="0"/>
              <a:t> Term von t </a:t>
            </a:r>
            <a:br>
              <a:rPr lang="de-DE" sz="2000" dirty="0" smtClean="0"/>
            </a:br>
            <a:r>
              <a:rPr lang="de-DE" sz="2000" dirty="0" smtClean="0"/>
              <a:t>  wird die höchstmögliche Potenz </a:t>
            </a:r>
            <a:br>
              <a:rPr lang="de-DE" sz="2000" dirty="0" smtClean="0"/>
            </a:br>
            <a:r>
              <a:rPr lang="de-DE" sz="2000" dirty="0" smtClean="0"/>
              <a:t>  von t </a:t>
            </a:r>
            <a:r>
              <a:rPr lang="de-DE" sz="2000" dirty="0" err="1" smtClean="0"/>
              <a:t>ausgekammert</a:t>
            </a:r>
            <a:r>
              <a:rPr lang="de-DE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Das verbleibende Polynom </a:t>
            </a:r>
            <a:br>
              <a:rPr lang="de-DE" sz="2000" dirty="0" smtClean="0"/>
            </a:br>
            <a:r>
              <a:rPr lang="de-DE" sz="2000" dirty="0" smtClean="0"/>
              <a:t>  (</a:t>
            </a:r>
            <a:r>
              <a:rPr lang="de-DE" sz="2000" dirty="0" err="1" smtClean="0"/>
              <a:t>Absolutglied</a:t>
            </a:r>
            <a:r>
              <a:rPr lang="de-DE" sz="2000" dirty="0" smtClean="0"/>
              <a:t> ungleich Null)</a:t>
            </a:r>
            <a:br>
              <a:rPr lang="de-DE" sz="2000" dirty="0" smtClean="0"/>
            </a:br>
            <a:r>
              <a:rPr lang="de-DE" sz="2000" dirty="0" smtClean="0"/>
              <a:t>  </a:t>
            </a:r>
          </a:p>
        </p:txBody>
      </p:sp>
      <p:pic>
        <p:nvPicPr>
          <p:cNvPr id="24372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8239" y="3356992"/>
            <a:ext cx="466576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0" y="5229200"/>
            <a:ext cx="428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/>
                </a:solidFill>
              </a:rPr>
              <a:t>ist das Alexanderpolynom</a:t>
            </a:r>
          </a:p>
        </p:txBody>
      </p:sp>
      <p:graphicFrame>
        <p:nvGraphicFramePr>
          <p:cNvPr id="244740" name="Object 4"/>
          <p:cNvGraphicFramePr>
            <a:graphicFrameLocks noChangeAspect="1"/>
          </p:cNvGraphicFramePr>
          <p:nvPr/>
        </p:nvGraphicFramePr>
        <p:xfrm>
          <a:off x="611560" y="5589240"/>
          <a:ext cx="3152123" cy="588640"/>
        </p:xfrm>
        <a:graphic>
          <a:graphicData uri="http://schemas.openxmlformats.org/presentationml/2006/ole">
            <p:oleObj spid="_x0000_s244740" name="Equation" r:id="rId6" imgW="11808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36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251520" y="765175"/>
            <a:ext cx="871296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dirty="0" err="1" smtClean="0">
                <a:solidFill>
                  <a:srgbClr val="742128"/>
                </a:solidFill>
              </a:rPr>
              <a:t>Alexanderpolynome</a:t>
            </a:r>
            <a:r>
              <a:rPr lang="en-US" sz="3200" dirty="0" smtClean="0">
                <a:solidFill>
                  <a:srgbClr val="742128"/>
                </a:solidFill>
              </a:rPr>
              <a:t> </a:t>
            </a:r>
            <a:r>
              <a:rPr lang="en-US" sz="3200" dirty="0" err="1" smtClean="0">
                <a:solidFill>
                  <a:srgbClr val="742128"/>
                </a:solidFill>
              </a:rPr>
              <a:t>der</a:t>
            </a:r>
            <a:r>
              <a:rPr lang="en-US" sz="3200" dirty="0" smtClean="0">
                <a:solidFill>
                  <a:srgbClr val="742128"/>
                </a:solidFill>
              </a:rPr>
              <a:t> </a:t>
            </a:r>
            <a:r>
              <a:rPr lang="en-US" sz="3200" dirty="0" err="1" smtClean="0">
                <a:solidFill>
                  <a:srgbClr val="742128"/>
                </a:solidFill>
              </a:rPr>
              <a:t>ersten</a:t>
            </a:r>
            <a:r>
              <a:rPr lang="en-US" sz="3200" dirty="0" smtClean="0">
                <a:solidFill>
                  <a:srgbClr val="742128"/>
                </a:solidFill>
              </a:rPr>
              <a:t> </a:t>
            </a:r>
            <a:r>
              <a:rPr lang="en-US" sz="3200" dirty="0" err="1" smtClean="0">
                <a:solidFill>
                  <a:srgbClr val="742128"/>
                </a:solidFill>
              </a:rPr>
              <a:t>Primknoten</a:t>
            </a:r>
            <a:r>
              <a:rPr lang="en-US" sz="3200" dirty="0" smtClean="0">
                <a:solidFill>
                  <a:srgbClr val="742128"/>
                </a:solidFill>
              </a:rPr>
              <a:t> </a:t>
            </a:r>
            <a:endParaRPr lang="en-US" sz="3200" dirty="0">
              <a:solidFill>
                <a:srgbClr val="742128"/>
              </a:solidFill>
            </a:endParaRPr>
          </a:p>
        </p:txBody>
      </p:sp>
      <p:pic>
        <p:nvPicPr>
          <p:cNvPr id="2549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7256" y="1268760"/>
            <a:ext cx="6696744" cy="493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e Legende 9"/>
          <p:cNvSpPr/>
          <p:nvPr/>
        </p:nvSpPr>
        <p:spPr bwMode="auto">
          <a:xfrm>
            <a:off x="251520" y="1700808"/>
            <a:ext cx="2016224" cy="2376264"/>
          </a:xfrm>
          <a:prstGeom prst="wedgeEllipseCallout">
            <a:avLst>
              <a:gd name="adj1" fmla="val 65679"/>
              <a:gd name="adj2" fmla="val -65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dirty="0" smtClean="0">
                <a:solidFill>
                  <a:schemeClr val="tx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Der Kretzschmar- Knoten kann allenfalls dieser Knoten , der 6.3 , sein.</a:t>
            </a:r>
          </a:p>
          <a:p>
            <a:pPr marL="182563" marR="0" indent="-9207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dirty="0" smtClean="0">
                <a:solidFill>
                  <a:schemeClr val="tx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 </a:t>
            </a:r>
          </a:p>
        </p:txBody>
      </p:sp>
      <p:graphicFrame>
        <p:nvGraphicFramePr>
          <p:cNvPr id="254982" name="Object 6"/>
          <p:cNvGraphicFramePr>
            <a:graphicFrameLocks noChangeAspect="1"/>
          </p:cNvGraphicFramePr>
          <p:nvPr/>
        </p:nvGraphicFramePr>
        <p:xfrm>
          <a:off x="0" y="4221088"/>
          <a:ext cx="2483768" cy="463986"/>
        </p:xfrm>
        <a:graphic>
          <a:graphicData uri="http://schemas.openxmlformats.org/presentationml/2006/ole">
            <p:oleObj spid="_x0000_s254982" name="Equation" r:id="rId5" imgW="11808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37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251520" y="765175"/>
            <a:ext cx="871296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dirty="0" err="1" smtClean="0">
                <a:solidFill>
                  <a:srgbClr val="742128"/>
                </a:solidFill>
              </a:rPr>
              <a:t>Alexanderpolynome</a:t>
            </a:r>
            <a:r>
              <a:rPr lang="en-US" sz="3200" dirty="0" smtClean="0">
                <a:solidFill>
                  <a:srgbClr val="742128"/>
                </a:solidFill>
              </a:rPr>
              <a:t> </a:t>
            </a:r>
            <a:r>
              <a:rPr lang="en-US" sz="3200" dirty="0" err="1" smtClean="0">
                <a:solidFill>
                  <a:srgbClr val="742128"/>
                </a:solidFill>
              </a:rPr>
              <a:t>mit</a:t>
            </a:r>
            <a:r>
              <a:rPr lang="en-US" sz="3200" dirty="0" smtClean="0">
                <a:solidFill>
                  <a:srgbClr val="742128"/>
                </a:solidFill>
              </a:rPr>
              <a:t> CAS </a:t>
            </a:r>
            <a:r>
              <a:rPr lang="en-US" sz="3200" dirty="0" err="1" smtClean="0">
                <a:solidFill>
                  <a:srgbClr val="742128"/>
                </a:solidFill>
              </a:rPr>
              <a:t>Taschenrechner</a:t>
            </a:r>
            <a:endParaRPr lang="en-US" sz="3200" dirty="0">
              <a:solidFill>
                <a:srgbClr val="742128"/>
              </a:solidFill>
            </a:endParaRPr>
          </a:p>
        </p:txBody>
      </p:sp>
      <p:pic>
        <p:nvPicPr>
          <p:cNvPr id="2560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1268760"/>
            <a:ext cx="793017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7118" y="3645024"/>
            <a:ext cx="284688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38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251520" y="765175"/>
            <a:ext cx="856895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 smtClean="0">
                <a:solidFill>
                  <a:srgbClr val="742128"/>
                </a:solidFill>
              </a:rPr>
              <a:t>Zöpfe</a:t>
            </a:r>
            <a:r>
              <a:rPr lang="en-US" sz="3600" dirty="0" smtClean="0">
                <a:solidFill>
                  <a:srgbClr val="742128"/>
                </a:solidFill>
              </a:rPr>
              <a:t> und </a:t>
            </a:r>
            <a:r>
              <a:rPr lang="en-US" sz="3600" dirty="0" err="1" smtClean="0">
                <a:solidFill>
                  <a:srgbClr val="742128"/>
                </a:solidFill>
              </a:rPr>
              <a:t>Knoten</a:t>
            </a:r>
            <a:endParaRPr lang="en-US" sz="3600" dirty="0">
              <a:solidFill>
                <a:srgbClr val="742128"/>
              </a:solidFill>
            </a:endParaRPr>
          </a:p>
        </p:txBody>
      </p:sp>
      <p:pic>
        <p:nvPicPr>
          <p:cNvPr id="2519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412776"/>
            <a:ext cx="2160240" cy="476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2915816" y="1556792"/>
            <a:ext cx="62762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Zöpfe haben n+1 Stränge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zwischen zwei benachbarten Strängen</a:t>
            </a:r>
          </a:p>
          <a:p>
            <a:r>
              <a:rPr lang="de-DE" sz="2000" dirty="0" smtClean="0"/>
              <a:t>  kann eine Kreuzung von rechts (Kleinbuchstabe)</a:t>
            </a:r>
            <a:br>
              <a:rPr lang="de-DE" sz="2000" dirty="0" smtClean="0"/>
            </a:br>
            <a:r>
              <a:rPr lang="de-DE" sz="2000" dirty="0" smtClean="0"/>
              <a:t>  oder von links (Großbuchstabe) erfolgen.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Es gibt damit ein Alphabet von 2 n Zeichen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Es entstehen Zopfworte.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Diese bilden eine unendliche Zopfgruppe </a:t>
            </a:r>
            <a:br>
              <a:rPr lang="de-DE" sz="2000" dirty="0" smtClean="0"/>
            </a:br>
            <a:r>
              <a:rPr lang="de-DE" sz="2000" dirty="0" smtClean="0"/>
              <a:t>  (im algebraischen Sinn).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Sie ist nicht kommutativ, hat aber </a:t>
            </a:r>
            <a:r>
              <a:rPr lang="de-DE" sz="2000" dirty="0" err="1" smtClean="0"/>
              <a:t>Fernkommutativität</a:t>
            </a:r>
            <a:endParaRPr lang="de-DE" sz="2000" dirty="0" smtClean="0"/>
          </a:p>
          <a:p>
            <a:r>
              <a:rPr lang="de-DE" sz="2000" dirty="0" smtClean="0"/>
              <a:t> und andere interessante Eigenschaften</a:t>
            </a:r>
          </a:p>
          <a:p>
            <a:endParaRPr lang="de-DE" sz="2000" dirty="0" smtClean="0"/>
          </a:p>
          <a:p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</a:t>
            </a:r>
          </a:p>
          <a:p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1403350" y="765175"/>
            <a:ext cx="62642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 smtClean="0">
                <a:solidFill>
                  <a:srgbClr val="742128"/>
                </a:solidFill>
              </a:rPr>
              <a:t>Warum</a:t>
            </a:r>
            <a:r>
              <a:rPr lang="en-US" sz="3600" dirty="0" smtClean="0">
                <a:solidFill>
                  <a:srgbClr val="742128"/>
                </a:solidFill>
              </a:rPr>
              <a:t> </a:t>
            </a:r>
            <a:r>
              <a:rPr lang="en-US" sz="3600" dirty="0" err="1" smtClean="0">
                <a:solidFill>
                  <a:srgbClr val="742128"/>
                </a:solidFill>
              </a:rPr>
              <a:t>Knoten</a:t>
            </a:r>
            <a:r>
              <a:rPr lang="en-US" sz="3600" dirty="0" smtClean="0">
                <a:solidFill>
                  <a:srgbClr val="742128"/>
                </a:solidFill>
              </a:rPr>
              <a:t>?</a:t>
            </a:r>
            <a:endParaRPr lang="en-US" sz="3600" dirty="0">
              <a:solidFill>
                <a:srgbClr val="742128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11560" y="1556792"/>
            <a:ext cx="7416824" cy="443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6"/>
                </a:solidFill>
              </a:rPr>
              <a:t>Die Knotentheorie bietet 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6"/>
                </a:solidFill>
              </a:rPr>
              <a:t> spannende, 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6"/>
                </a:solidFill>
              </a:rPr>
              <a:t> junge, 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6"/>
                </a:solidFill>
              </a:rPr>
              <a:t> reichhaltige,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6"/>
                </a:solidFill>
              </a:rPr>
              <a:t> </a:t>
            </a:r>
            <a:r>
              <a:rPr lang="de-DE" sz="2800" dirty="0" smtClean="0">
                <a:solidFill>
                  <a:schemeClr val="accent6"/>
                </a:solidFill>
              </a:rPr>
              <a:t>vernetzungsfähige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6"/>
                </a:solidFill>
              </a:rPr>
              <a:t> </a:t>
            </a:r>
            <a:r>
              <a:rPr lang="de-DE" sz="2800" dirty="0" smtClean="0">
                <a:solidFill>
                  <a:schemeClr val="accent6"/>
                </a:solidFill>
              </a:rPr>
              <a:t>kommunizierbare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6"/>
                </a:solidFill>
              </a:rPr>
              <a:t> offene</a:t>
            </a:r>
            <a:endParaRPr lang="de-DE" sz="2800" dirty="0" smtClean="0">
              <a:solidFill>
                <a:schemeClr val="accent6"/>
              </a:solidFill>
            </a:endParaRPr>
          </a:p>
          <a:p>
            <a:r>
              <a:rPr lang="de-DE" sz="4400" dirty="0" smtClean="0">
                <a:solidFill>
                  <a:schemeClr val="accent6"/>
                </a:solidFill>
              </a:rPr>
              <a:t>M</a:t>
            </a:r>
            <a:r>
              <a:rPr lang="de-DE" sz="4400" dirty="0" smtClean="0">
                <a:solidFill>
                  <a:schemeClr val="accent6"/>
                </a:solidFill>
              </a:rPr>
              <a:t>athematik</a:t>
            </a:r>
            <a:endParaRPr lang="de-DE" sz="4400" dirty="0" smtClean="0">
              <a:solidFill>
                <a:schemeClr val="accent6"/>
              </a:solidFill>
            </a:endParaRPr>
          </a:p>
        </p:txBody>
      </p:sp>
      <p:sp>
        <p:nvSpPr>
          <p:cNvPr id="22" name="Wolke 21"/>
          <p:cNvSpPr/>
          <p:nvPr/>
        </p:nvSpPr>
        <p:spPr bwMode="auto">
          <a:xfrm>
            <a:off x="4283968" y="1916832"/>
            <a:ext cx="4176464" cy="3024336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4000" dirty="0" smtClean="0">
                <a:solidFill>
                  <a:schemeClr val="accent6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 Freuen Sie sich darauf!</a:t>
            </a:r>
            <a:endParaRPr lang="de-DE" sz="4000" dirty="0" smtClean="0">
              <a:solidFill>
                <a:schemeClr val="accent6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23" name="Smiley 22"/>
          <p:cNvSpPr/>
          <p:nvPr/>
        </p:nvSpPr>
        <p:spPr bwMode="auto">
          <a:xfrm>
            <a:off x="4211960" y="5085184"/>
            <a:ext cx="914400" cy="914400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de-DE" dirty="0" smtClean="0">
              <a:solidFill>
                <a:schemeClr val="tx1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148064" y="5229200"/>
            <a:ext cx="3560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/>
                </a:solidFill>
              </a:rPr>
              <a:t>Nach dem Vortrag diskutieren</a:t>
            </a:r>
          </a:p>
          <a:p>
            <a:r>
              <a:rPr lang="de-DE" sz="2000" dirty="0" smtClean="0">
                <a:solidFill>
                  <a:schemeClr val="accent6"/>
                </a:solidFill>
              </a:rPr>
              <a:t>wir mit Sachverstand.</a:t>
            </a:r>
            <a:endParaRPr lang="de-DE" sz="20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39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251520" y="765175"/>
            <a:ext cx="856895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 smtClean="0">
                <a:solidFill>
                  <a:srgbClr val="742128"/>
                </a:solidFill>
              </a:rPr>
              <a:t>Zöpfe</a:t>
            </a:r>
            <a:r>
              <a:rPr lang="en-US" sz="3600" dirty="0" smtClean="0">
                <a:solidFill>
                  <a:srgbClr val="742128"/>
                </a:solidFill>
              </a:rPr>
              <a:t> und </a:t>
            </a:r>
            <a:r>
              <a:rPr lang="en-US" sz="3600" dirty="0" err="1" smtClean="0">
                <a:solidFill>
                  <a:srgbClr val="742128"/>
                </a:solidFill>
              </a:rPr>
              <a:t>Knoten</a:t>
            </a:r>
            <a:endParaRPr lang="en-US" sz="3600" dirty="0">
              <a:solidFill>
                <a:srgbClr val="742128"/>
              </a:solidFill>
            </a:endParaRPr>
          </a:p>
        </p:txBody>
      </p:sp>
      <p:pic>
        <p:nvPicPr>
          <p:cNvPr id="2519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984" y="2420888"/>
            <a:ext cx="2995613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755576" y="1484784"/>
            <a:ext cx="542828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Zöpfe können in einer standardisierten Weise</a:t>
            </a:r>
            <a:br>
              <a:rPr lang="de-DE" sz="2000" dirty="0" smtClean="0"/>
            </a:br>
            <a:r>
              <a:rPr lang="de-DE" sz="2000" dirty="0" smtClean="0"/>
              <a:t>  </a:t>
            </a:r>
            <a:r>
              <a:rPr lang="de-DE" sz="2000" dirty="0" err="1" smtClean="0"/>
              <a:t>gechlossen</a:t>
            </a:r>
            <a:r>
              <a:rPr lang="de-DE" sz="2000" dirty="0" smtClean="0"/>
              <a:t> werden. (Platz für Platz)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Dabei entstehen Knoten </a:t>
            </a:r>
            <a:br>
              <a:rPr lang="de-DE" sz="2000" dirty="0" smtClean="0"/>
            </a:br>
            <a:r>
              <a:rPr lang="de-DE" sz="2000" dirty="0" smtClean="0"/>
              <a:t>  und </a:t>
            </a:r>
            <a:r>
              <a:rPr lang="de-DE" sz="2000" b="1" dirty="0" smtClean="0">
                <a:solidFill>
                  <a:srgbClr val="00B050"/>
                </a:solidFill>
              </a:rPr>
              <a:t>Verschlingungen</a:t>
            </a:r>
          </a:p>
          <a:p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</a:t>
            </a:r>
          </a:p>
          <a:p>
            <a:endParaRPr lang="de-DE" sz="20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755576" y="3789040"/>
            <a:ext cx="41601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Es gibt einen Satz:</a:t>
            </a:r>
          </a:p>
          <a:p>
            <a:r>
              <a:rPr lang="de-DE" sz="2000" b="1" dirty="0" smtClean="0">
                <a:solidFill>
                  <a:srgbClr val="FF0000"/>
                </a:solidFill>
              </a:rPr>
              <a:t>Jeder Knoten kann in einen Zopf</a:t>
            </a:r>
          </a:p>
          <a:p>
            <a:r>
              <a:rPr lang="de-DE" sz="2000" b="1" dirty="0" smtClean="0">
                <a:solidFill>
                  <a:srgbClr val="FF0000"/>
                </a:solidFill>
              </a:rPr>
              <a:t>verwandelt werden.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83568" y="5373216"/>
            <a:ext cx="5311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Hoffnung, damit die Knoten vollständig</a:t>
            </a:r>
          </a:p>
          <a:p>
            <a:r>
              <a:rPr lang="de-DE" sz="2000" dirty="0" smtClean="0"/>
              <a:t>beschreiben zu können, hat sich nicht erfüllt.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40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1403350" y="765175"/>
            <a:ext cx="626427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 smtClean="0">
                <a:solidFill>
                  <a:srgbClr val="742128"/>
                </a:solidFill>
              </a:rPr>
              <a:t>Warum</a:t>
            </a:r>
            <a:r>
              <a:rPr lang="en-US" sz="3600" dirty="0" smtClean="0">
                <a:solidFill>
                  <a:srgbClr val="742128"/>
                </a:solidFill>
              </a:rPr>
              <a:t> </a:t>
            </a:r>
            <a:r>
              <a:rPr lang="en-US" sz="3600" dirty="0" err="1" smtClean="0">
                <a:solidFill>
                  <a:srgbClr val="742128"/>
                </a:solidFill>
              </a:rPr>
              <a:t>Knoten</a:t>
            </a:r>
            <a:r>
              <a:rPr lang="en-US" sz="3600" dirty="0" smtClean="0">
                <a:solidFill>
                  <a:srgbClr val="742128"/>
                </a:solidFill>
              </a:rPr>
              <a:t>?</a:t>
            </a:r>
            <a:endParaRPr lang="en-US" sz="3600" dirty="0">
              <a:solidFill>
                <a:srgbClr val="742128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11560" y="1556792"/>
            <a:ext cx="7416824" cy="443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6"/>
                </a:solidFill>
              </a:rPr>
              <a:t>Die Knotentheorie bietet 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6"/>
                </a:solidFill>
              </a:rPr>
              <a:t> spannende, 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6"/>
                </a:solidFill>
              </a:rPr>
              <a:t> junge, 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6"/>
                </a:solidFill>
              </a:rPr>
              <a:t> reichhaltige,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6"/>
                </a:solidFill>
              </a:rPr>
              <a:t> </a:t>
            </a:r>
            <a:r>
              <a:rPr lang="de-DE" sz="2800" dirty="0" smtClean="0">
                <a:solidFill>
                  <a:schemeClr val="accent6"/>
                </a:solidFill>
              </a:rPr>
              <a:t>vernetzungsfähige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6"/>
                </a:solidFill>
              </a:rPr>
              <a:t> </a:t>
            </a:r>
            <a:r>
              <a:rPr lang="de-DE" sz="2800" dirty="0" smtClean="0">
                <a:solidFill>
                  <a:schemeClr val="accent6"/>
                </a:solidFill>
              </a:rPr>
              <a:t>kommunizierbare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6"/>
                </a:solidFill>
              </a:rPr>
              <a:t> offene</a:t>
            </a:r>
            <a:endParaRPr lang="de-DE" sz="2800" dirty="0" smtClean="0">
              <a:solidFill>
                <a:schemeClr val="accent6"/>
              </a:solidFill>
            </a:endParaRPr>
          </a:p>
          <a:p>
            <a:r>
              <a:rPr lang="de-DE" sz="4400" dirty="0" smtClean="0">
                <a:solidFill>
                  <a:schemeClr val="accent6"/>
                </a:solidFill>
              </a:rPr>
              <a:t>M</a:t>
            </a:r>
            <a:r>
              <a:rPr lang="de-DE" sz="4400" dirty="0" smtClean="0">
                <a:solidFill>
                  <a:schemeClr val="accent6"/>
                </a:solidFill>
              </a:rPr>
              <a:t>athematik</a:t>
            </a:r>
            <a:endParaRPr lang="de-DE" sz="4400" dirty="0" smtClean="0">
              <a:solidFill>
                <a:schemeClr val="accent6"/>
              </a:solidFill>
            </a:endParaRPr>
          </a:p>
        </p:txBody>
      </p:sp>
      <p:sp>
        <p:nvSpPr>
          <p:cNvPr id="22" name="Wolke 21"/>
          <p:cNvSpPr/>
          <p:nvPr/>
        </p:nvSpPr>
        <p:spPr bwMode="auto">
          <a:xfrm>
            <a:off x="4067944" y="1124744"/>
            <a:ext cx="5076056" cy="3816424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4000" dirty="0" smtClean="0">
                <a:solidFill>
                  <a:schemeClr val="accent6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 Vielen Dank für Ihre Aufmerk-</a:t>
            </a:r>
            <a:r>
              <a:rPr lang="de-DE" sz="4000" dirty="0" err="1" smtClean="0">
                <a:solidFill>
                  <a:schemeClr val="accent6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samkeit</a:t>
            </a:r>
            <a:endParaRPr lang="de-DE" sz="4000" dirty="0" smtClean="0">
              <a:solidFill>
                <a:schemeClr val="accent6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23" name="Smiley 22"/>
          <p:cNvSpPr/>
          <p:nvPr/>
        </p:nvSpPr>
        <p:spPr bwMode="auto">
          <a:xfrm>
            <a:off x="4211960" y="5085184"/>
            <a:ext cx="914400" cy="914400"/>
          </a:xfrm>
          <a:prstGeom prst="smileyF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de-DE" dirty="0" smtClean="0">
              <a:solidFill>
                <a:schemeClr val="tx1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148064" y="5229200"/>
            <a:ext cx="3560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/>
                </a:solidFill>
              </a:rPr>
              <a:t>Nach dem Vortrag diskutieren</a:t>
            </a:r>
          </a:p>
          <a:p>
            <a:r>
              <a:rPr lang="de-DE" sz="2000" dirty="0" smtClean="0">
                <a:solidFill>
                  <a:schemeClr val="accent6"/>
                </a:solidFill>
              </a:rPr>
              <a:t>wir mit Sachverstand.</a:t>
            </a:r>
            <a:endParaRPr lang="de-DE" sz="20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ABA50FD5-D065-4E66-B6AB-A2977F87CE7A}" type="slidenum">
              <a:rPr lang="de-DE"/>
              <a:pPr/>
              <a:t>41</a:t>
            </a:fld>
            <a:endParaRPr lang="de-DE" dirty="0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6156325" y="3213100"/>
            <a:ext cx="1143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/>
              <a:t>  </a:t>
            </a:r>
          </a:p>
        </p:txBody>
      </p:sp>
      <p:sp>
        <p:nvSpPr>
          <p:cNvPr id="188429" name="Text Box 13"/>
          <p:cNvSpPr txBox="1">
            <a:spLocks noChangeArrowheads="1"/>
          </p:cNvSpPr>
          <p:nvPr/>
        </p:nvSpPr>
        <p:spPr bwMode="auto">
          <a:xfrm>
            <a:off x="323528" y="2564904"/>
            <a:ext cx="3888432" cy="1575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DE" sz="3200" dirty="0" smtClean="0">
                <a:latin typeface="Comic Sans MS" pitchFamily="66" charset="0"/>
              </a:rPr>
              <a:t>Sie finden alles bei</a:t>
            </a:r>
          </a:p>
          <a:p>
            <a:r>
              <a:rPr lang="de-DE" sz="3200" dirty="0" smtClean="0">
                <a:latin typeface="Comic Sans MS" pitchFamily="66" charset="0"/>
              </a:rPr>
              <a:t>www.mathematik-verstehen.de</a:t>
            </a:r>
            <a:endParaRPr lang="de-DE" dirty="0"/>
          </a:p>
        </p:txBody>
      </p:sp>
      <p:sp>
        <p:nvSpPr>
          <p:cNvPr id="8201" name="Text Box 14"/>
          <p:cNvSpPr txBox="1">
            <a:spLocks noChangeArrowheads="1"/>
          </p:cNvSpPr>
          <p:nvPr/>
        </p:nvSpPr>
        <p:spPr bwMode="auto">
          <a:xfrm>
            <a:off x="395288" y="5157788"/>
            <a:ext cx="4175125" cy="731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Spektrum Akademischer Verlag /Springer</a:t>
            </a:r>
          </a:p>
          <a:p>
            <a:r>
              <a:rPr lang="de-DE" dirty="0">
                <a:solidFill>
                  <a:srgbClr val="FF0000"/>
                </a:solidFill>
              </a:rPr>
              <a:t>ISBN 978 8274 2044 2</a:t>
            </a:r>
          </a:p>
          <a:p>
            <a:r>
              <a:rPr lang="de-DE" dirty="0">
                <a:solidFill>
                  <a:srgbClr val="FF0000"/>
                </a:solidFill>
              </a:rPr>
              <a:t>www.mathematik-sehen-und-verstehen.de</a:t>
            </a:r>
          </a:p>
        </p:txBody>
      </p:sp>
      <p:pic>
        <p:nvPicPr>
          <p:cNvPr id="8202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548680"/>
            <a:ext cx="3932238" cy="561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51520" y="620688"/>
            <a:ext cx="3888432" cy="16743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DE" sz="3200" dirty="0">
                <a:latin typeface="Comic Sans MS" pitchFamily="66" charset="0"/>
              </a:rPr>
              <a:t>Vielen Dank </a:t>
            </a:r>
            <a:endParaRPr lang="de-DE" sz="3200" dirty="0" smtClean="0">
              <a:latin typeface="Comic Sans MS" pitchFamily="66" charset="0"/>
            </a:endParaRPr>
          </a:p>
          <a:p>
            <a:r>
              <a:rPr lang="de-DE" sz="3200" dirty="0" smtClean="0">
                <a:latin typeface="Comic Sans MS" pitchFamily="66" charset="0"/>
              </a:rPr>
              <a:t>für Ihre</a:t>
            </a:r>
          </a:p>
          <a:p>
            <a:r>
              <a:rPr lang="de-DE" sz="3200" dirty="0" smtClean="0">
                <a:latin typeface="Comic Sans MS" pitchFamily="66" charset="0"/>
              </a:rPr>
              <a:t>Aufmerksamkeit</a:t>
            </a:r>
            <a:r>
              <a:rPr lang="de-DE" sz="3200" dirty="0">
                <a:latin typeface="Comic Sans MS" pitchFamily="66" charset="0"/>
              </a:rPr>
              <a:t>!</a:t>
            </a:r>
            <a:r>
              <a:rPr lang="de-DE" dirty="0"/>
              <a:t> 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51520" y="4221088"/>
            <a:ext cx="38884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DE" sz="2400" dirty="0" smtClean="0">
                <a:latin typeface="Comic Sans MS" pitchFamily="66" charset="0"/>
              </a:rPr>
              <a:t>Bereich: Knotentheorie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1835696" y="764704"/>
            <a:ext cx="62642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 smtClean="0">
                <a:solidFill>
                  <a:srgbClr val="742128"/>
                </a:solidFill>
              </a:rPr>
              <a:t>Zeichnen</a:t>
            </a:r>
            <a:r>
              <a:rPr lang="en-US" sz="3600" dirty="0" smtClean="0">
                <a:solidFill>
                  <a:srgbClr val="742128"/>
                </a:solidFill>
              </a:rPr>
              <a:t> und </a:t>
            </a:r>
            <a:r>
              <a:rPr lang="en-US" sz="3600" dirty="0" err="1" smtClean="0">
                <a:solidFill>
                  <a:srgbClr val="742128"/>
                </a:solidFill>
              </a:rPr>
              <a:t>Reden</a:t>
            </a:r>
            <a:endParaRPr lang="en-US" sz="3600" dirty="0">
              <a:solidFill>
                <a:srgbClr val="742128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131840" y="1484784"/>
            <a:ext cx="54264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Ein </a:t>
            </a:r>
            <a:r>
              <a:rPr lang="de-DE" sz="2000" b="1" dirty="0" smtClean="0"/>
              <a:t>Bogen (oder Strang) </a:t>
            </a:r>
          </a:p>
          <a:p>
            <a:r>
              <a:rPr lang="de-DE" sz="2000" dirty="0" smtClean="0"/>
              <a:t>reicht von einer </a:t>
            </a:r>
            <a:r>
              <a:rPr lang="de-DE" sz="2000" b="1" dirty="0" smtClean="0"/>
              <a:t>Unterkreuzung</a:t>
            </a:r>
            <a:r>
              <a:rPr lang="de-DE" sz="2000" dirty="0" smtClean="0"/>
              <a:t> zur nächsten.</a:t>
            </a:r>
            <a:endParaRPr lang="de-DE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220072" y="2996952"/>
            <a:ext cx="33057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Dieses hat nur</a:t>
            </a:r>
          </a:p>
          <a:p>
            <a:r>
              <a:rPr lang="de-DE" sz="2000" dirty="0" smtClean="0"/>
              <a:t>3 Kreuzungen und 3 Bögen</a:t>
            </a:r>
            <a:endParaRPr lang="de-DE" sz="2000" b="1" dirty="0" smtClean="0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692696"/>
            <a:ext cx="20193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3140968"/>
            <a:ext cx="2095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5220072" y="2276873"/>
            <a:ext cx="3672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Dieses Knotendiagramm hat </a:t>
            </a:r>
          </a:p>
          <a:p>
            <a:r>
              <a:rPr lang="de-DE" sz="2000" dirty="0" smtClean="0"/>
              <a:t>4 Kreuzungen und 4 Bögen.</a:t>
            </a:r>
          </a:p>
          <a:p>
            <a:endParaRPr lang="de-DE" sz="2000" dirty="0" smtClean="0"/>
          </a:p>
        </p:txBody>
      </p:sp>
      <p:sp>
        <p:nvSpPr>
          <p:cNvPr id="17" name="Wolkenförmige Legende 16"/>
          <p:cNvSpPr/>
          <p:nvPr/>
        </p:nvSpPr>
        <p:spPr bwMode="auto">
          <a:xfrm>
            <a:off x="2339752" y="5085184"/>
            <a:ext cx="1944216" cy="1080120"/>
          </a:xfrm>
          <a:prstGeom prst="cloudCallout">
            <a:avLst>
              <a:gd name="adj1" fmla="val -13969"/>
              <a:gd name="adj2" fmla="val -9972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e-DE" dirty="0" smtClean="0">
                <a:solidFill>
                  <a:schemeClr val="tx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Diesen Bogen hochlegen!</a:t>
            </a:r>
          </a:p>
        </p:txBody>
      </p:sp>
      <p:sp>
        <p:nvSpPr>
          <p:cNvPr id="18" name="Wolke 17"/>
          <p:cNvSpPr/>
          <p:nvPr/>
        </p:nvSpPr>
        <p:spPr bwMode="auto">
          <a:xfrm>
            <a:off x="3995936" y="4077072"/>
            <a:ext cx="2016224" cy="2016224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e-DE" sz="3200" b="1" dirty="0" smtClean="0">
                <a:solidFill>
                  <a:srgbClr val="00B05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Der</a:t>
            </a:r>
            <a:r>
              <a:rPr lang="de-DE" sz="2000" b="1" dirty="0" smtClean="0">
                <a:solidFill>
                  <a:srgbClr val="00B05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 Klee-</a:t>
            </a:r>
            <a:r>
              <a:rPr lang="de-DE" sz="2000" b="1" dirty="0" err="1" smtClean="0">
                <a:solidFill>
                  <a:srgbClr val="00B05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blatt</a:t>
            </a:r>
            <a:r>
              <a:rPr lang="de-DE" sz="2000" b="1" dirty="0" smtClean="0">
                <a:solidFill>
                  <a:srgbClr val="00B05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-knoten</a:t>
            </a:r>
            <a:endParaRPr lang="de-DE" b="1" dirty="0" smtClean="0">
              <a:solidFill>
                <a:srgbClr val="00B050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2555776" y="692696"/>
            <a:ext cx="62642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 smtClean="0">
                <a:solidFill>
                  <a:srgbClr val="742128"/>
                </a:solidFill>
              </a:rPr>
              <a:t>Orientierung</a:t>
            </a:r>
            <a:r>
              <a:rPr lang="en-US" sz="3600" dirty="0" smtClean="0">
                <a:solidFill>
                  <a:srgbClr val="742128"/>
                </a:solidFill>
              </a:rPr>
              <a:t>, </a:t>
            </a:r>
            <a:r>
              <a:rPr lang="en-US" sz="3600" dirty="0" err="1" smtClean="0">
                <a:solidFill>
                  <a:srgbClr val="742128"/>
                </a:solidFill>
              </a:rPr>
              <a:t>Händigkeit</a:t>
            </a:r>
            <a:endParaRPr lang="en-US" sz="3600" dirty="0">
              <a:solidFill>
                <a:srgbClr val="742128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131840" y="1484784"/>
            <a:ext cx="608371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Einen Knoten kann man </a:t>
            </a:r>
            <a:r>
              <a:rPr lang="de-DE" sz="2000" b="1" dirty="0" smtClean="0"/>
              <a:t>orientieren</a:t>
            </a:r>
            <a:r>
              <a:rPr lang="de-DE" sz="2000" dirty="0" smtClean="0"/>
              <a:t>,</a:t>
            </a:r>
          </a:p>
          <a:p>
            <a:r>
              <a:rPr lang="de-DE" sz="2000" dirty="0" smtClean="0"/>
              <a:t>indem man an einer Stelle eine Richtung nennt und </a:t>
            </a:r>
          </a:p>
          <a:p>
            <a:r>
              <a:rPr lang="de-DE" sz="2000" dirty="0" smtClean="0"/>
              <a:t>diese für jeden Bogen fortführt.</a:t>
            </a:r>
          </a:p>
          <a:p>
            <a:r>
              <a:rPr lang="de-DE" sz="2000" dirty="0" smtClean="0"/>
              <a:t>.</a:t>
            </a:r>
            <a:endParaRPr lang="de-DE" sz="2000" dirty="0"/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260648"/>
            <a:ext cx="2095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Wolkenförmige Legende 16"/>
          <p:cNvSpPr/>
          <p:nvPr/>
        </p:nvSpPr>
        <p:spPr bwMode="auto">
          <a:xfrm>
            <a:off x="0" y="3429000"/>
            <a:ext cx="2987824" cy="2736304"/>
          </a:xfrm>
          <a:prstGeom prst="cloudCallout">
            <a:avLst>
              <a:gd name="adj1" fmla="val 77582"/>
              <a:gd name="adj2" fmla="val -1805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e-DE" dirty="0" smtClean="0">
                <a:solidFill>
                  <a:schemeClr val="tx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Der Daumen zeigt in Richtung des überkreuzenden Bogens,  die Finger der abgewinkelten Hand in Richtung der unter-kreuzenden Bögen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12160" y="2780928"/>
            <a:ext cx="270458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Im orientierten Knoten</a:t>
            </a:r>
          </a:p>
          <a:p>
            <a:r>
              <a:rPr lang="de-DE" sz="2000" dirty="0" smtClean="0"/>
              <a:t>ist jede Kreuzung</a:t>
            </a:r>
          </a:p>
          <a:p>
            <a:r>
              <a:rPr lang="de-DE" sz="2000" b="1" dirty="0" smtClean="0"/>
              <a:t>rechtshändig</a:t>
            </a:r>
          </a:p>
          <a:p>
            <a:r>
              <a:rPr lang="de-DE" sz="2000" dirty="0" smtClean="0"/>
              <a:t>oder</a:t>
            </a:r>
          </a:p>
          <a:p>
            <a:r>
              <a:rPr lang="de-DE" sz="2000" dirty="0" smtClean="0"/>
              <a:t>l</a:t>
            </a:r>
            <a:r>
              <a:rPr lang="de-DE" sz="2000" b="1" dirty="0" smtClean="0"/>
              <a:t>inkshändig</a:t>
            </a:r>
            <a:r>
              <a:rPr lang="de-DE" sz="2000" dirty="0" smtClean="0"/>
              <a:t>.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355976" y="5301208"/>
            <a:ext cx="4746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Rechte Hand, also Rechts-Kreuzung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2555776" y="692696"/>
            <a:ext cx="62642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 smtClean="0">
                <a:solidFill>
                  <a:srgbClr val="742128"/>
                </a:solidFill>
              </a:rPr>
              <a:t>Orientierung</a:t>
            </a:r>
            <a:r>
              <a:rPr lang="en-US" sz="3600" dirty="0" smtClean="0">
                <a:solidFill>
                  <a:srgbClr val="742128"/>
                </a:solidFill>
              </a:rPr>
              <a:t>, </a:t>
            </a:r>
            <a:r>
              <a:rPr lang="en-US" sz="3600" dirty="0" err="1" smtClean="0">
                <a:solidFill>
                  <a:srgbClr val="742128"/>
                </a:solidFill>
              </a:rPr>
              <a:t>Händigkeit</a:t>
            </a:r>
            <a:endParaRPr lang="en-US" sz="3600" dirty="0">
              <a:solidFill>
                <a:srgbClr val="742128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131840" y="1484784"/>
            <a:ext cx="608371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Einen Knoten kann man </a:t>
            </a:r>
            <a:r>
              <a:rPr lang="de-DE" sz="2000" b="1" dirty="0" smtClean="0"/>
              <a:t>orientieren</a:t>
            </a:r>
            <a:r>
              <a:rPr lang="de-DE" sz="2000" dirty="0" smtClean="0"/>
              <a:t>,</a:t>
            </a:r>
          </a:p>
          <a:p>
            <a:r>
              <a:rPr lang="de-DE" sz="2000" dirty="0" smtClean="0"/>
              <a:t>indem man an einer Stelle eine Richtung nennt und </a:t>
            </a:r>
          </a:p>
          <a:p>
            <a:r>
              <a:rPr lang="de-DE" sz="2000" dirty="0" smtClean="0"/>
              <a:t>diese für jeden Bogen fortführt.</a:t>
            </a:r>
          </a:p>
          <a:p>
            <a:r>
              <a:rPr lang="de-DE" sz="2000" dirty="0" smtClean="0"/>
              <a:t>.</a:t>
            </a:r>
            <a:endParaRPr lang="de-DE" sz="2000" dirty="0"/>
          </a:p>
        </p:txBody>
      </p:sp>
      <p:sp>
        <p:nvSpPr>
          <p:cNvPr id="17" name="Wolkenförmige Legende 16"/>
          <p:cNvSpPr/>
          <p:nvPr/>
        </p:nvSpPr>
        <p:spPr bwMode="auto">
          <a:xfrm>
            <a:off x="0" y="3429000"/>
            <a:ext cx="2987824" cy="2736304"/>
          </a:xfrm>
          <a:prstGeom prst="cloudCallout">
            <a:avLst>
              <a:gd name="adj1" fmla="val 77582"/>
              <a:gd name="adj2" fmla="val -1805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e-DE" dirty="0" smtClean="0">
                <a:solidFill>
                  <a:schemeClr val="tx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Der Daumen zeigt in Richtung des überkreuzenden Bogens,  die Finger der abgewinkelten Hand in Richtung der unter-kreuzenden Bögen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12160" y="2780928"/>
            <a:ext cx="270458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Im orientierten Knoten</a:t>
            </a:r>
          </a:p>
          <a:p>
            <a:r>
              <a:rPr lang="de-DE" sz="2000" dirty="0" smtClean="0"/>
              <a:t>ist jede Kreuzung</a:t>
            </a:r>
          </a:p>
          <a:p>
            <a:r>
              <a:rPr lang="de-DE" sz="2000" b="1" dirty="0" smtClean="0"/>
              <a:t>rechtshändig</a:t>
            </a:r>
          </a:p>
          <a:p>
            <a:r>
              <a:rPr lang="de-DE" sz="2000" dirty="0" smtClean="0"/>
              <a:t>oder</a:t>
            </a:r>
          </a:p>
          <a:p>
            <a:r>
              <a:rPr lang="de-DE" sz="2000" dirty="0" smtClean="0"/>
              <a:t>l</a:t>
            </a:r>
            <a:r>
              <a:rPr lang="de-DE" sz="2000" b="1" dirty="0" smtClean="0"/>
              <a:t>inkshändig</a:t>
            </a:r>
            <a:r>
              <a:rPr lang="de-DE" sz="2000" dirty="0" smtClean="0"/>
              <a:t>.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355976" y="5301208"/>
            <a:ext cx="423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Linke Hand, also Links-Kreuzung</a:t>
            </a:r>
          </a:p>
        </p:txBody>
      </p:sp>
      <p:pic>
        <p:nvPicPr>
          <p:cNvPr id="118816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476672"/>
            <a:ext cx="2088232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Prof. Dr. Dörte Haftendorn, Leuphana Universität Lüneburg, 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BC8F3E46-D1B5-4865-94E7-2510E2DAFBDA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1187624" y="836712"/>
            <a:ext cx="62642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dirty="0" err="1" smtClean="0">
                <a:solidFill>
                  <a:srgbClr val="742128"/>
                </a:solidFill>
              </a:rPr>
              <a:t>Händigkeit</a:t>
            </a:r>
            <a:endParaRPr lang="en-US" sz="3600" dirty="0">
              <a:solidFill>
                <a:srgbClr val="742128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75856" y="1772816"/>
            <a:ext cx="22765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Probieren Sie bei </a:t>
            </a:r>
          </a:p>
          <a:p>
            <a:r>
              <a:rPr lang="de-DE" sz="2000" dirty="0" smtClean="0"/>
              <a:t>Ihrem Knoten aus,</a:t>
            </a:r>
          </a:p>
          <a:p>
            <a:r>
              <a:rPr lang="de-DE" sz="2000" dirty="0" smtClean="0"/>
              <a:t>welche Kreuzung</a:t>
            </a:r>
          </a:p>
          <a:p>
            <a:r>
              <a:rPr lang="de-DE" sz="2000" b="1" dirty="0" smtClean="0"/>
              <a:t>rechtshändig</a:t>
            </a:r>
          </a:p>
          <a:p>
            <a:r>
              <a:rPr lang="de-DE" sz="2000" dirty="0" smtClean="0"/>
              <a:t>und welche </a:t>
            </a:r>
          </a:p>
          <a:p>
            <a:r>
              <a:rPr lang="de-DE" sz="2000" dirty="0" smtClean="0"/>
              <a:t>l</a:t>
            </a:r>
            <a:r>
              <a:rPr lang="de-DE" sz="2000" b="1" dirty="0" smtClean="0"/>
              <a:t>inkshändig</a:t>
            </a:r>
            <a:r>
              <a:rPr lang="de-DE" sz="2000" dirty="0" smtClean="0"/>
              <a:t> ist.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23528" y="4869160"/>
            <a:ext cx="192232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linke Hand,  </a:t>
            </a:r>
          </a:p>
          <a:p>
            <a:r>
              <a:rPr lang="de-DE" sz="2000" b="1" dirty="0" smtClean="0"/>
              <a:t>linkshändiger </a:t>
            </a:r>
          </a:p>
          <a:p>
            <a:r>
              <a:rPr lang="de-DE" sz="2000" b="1" dirty="0" err="1" smtClean="0"/>
              <a:t>Klebattknoten</a:t>
            </a:r>
            <a:endParaRPr lang="de-DE" sz="2000" b="1" dirty="0" smtClean="0"/>
          </a:p>
        </p:txBody>
      </p:sp>
      <p:pic>
        <p:nvPicPr>
          <p:cNvPr id="118816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476672"/>
            <a:ext cx="2088232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160" y="476672"/>
            <a:ext cx="2095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6588224" y="5013176"/>
            <a:ext cx="210826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rechte Hand,  </a:t>
            </a:r>
          </a:p>
          <a:p>
            <a:r>
              <a:rPr lang="de-DE" sz="2000" b="1" dirty="0" smtClean="0"/>
              <a:t>rechtshändiger </a:t>
            </a:r>
          </a:p>
          <a:p>
            <a:r>
              <a:rPr lang="de-DE" sz="2000" b="1" dirty="0" err="1" smtClean="0"/>
              <a:t>Klebattknoten</a:t>
            </a:r>
            <a:endParaRPr lang="de-DE" sz="2000" b="1" dirty="0" smtClean="0"/>
          </a:p>
        </p:txBody>
      </p:sp>
      <p:sp>
        <p:nvSpPr>
          <p:cNvPr id="14" name="Wolke 13"/>
          <p:cNvSpPr/>
          <p:nvPr/>
        </p:nvSpPr>
        <p:spPr bwMode="auto">
          <a:xfrm>
            <a:off x="2771800" y="4365104"/>
            <a:ext cx="3816424" cy="1584176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de-DE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Drehen und Wenden nützt nichts, die  verschiedene </a:t>
            </a:r>
            <a:r>
              <a:rPr lang="de-DE" sz="16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Händigkeit</a:t>
            </a:r>
            <a:r>
              <a:rPr lang="de-DE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 bleibt</a:t>
            </a:r>
            <a:r>
              <a:rPr lang="de-DE" sz="1600" dirty="0" smtClean="0">
                <a:solidFill>
                  <a:schemeClr val="tx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0439" y="620688"/>
            <a:ext cx="5163561" cy="18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  Prof. Dr. Dörte Haftendorn, Leuphana Universität Lüneburg. www.mathematik-verstehen.de, Folie  </a:t>
            </a:r>
            <a:fld id="{6ED0E55E-55CA-41D9-B64C-85A4A28336F0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7032"/>
            <a:ext cx="2015678" cy="231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0"/>
            <a:ext cx="3130467" cy="248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688" y="2060848"/>
            <a:ext cx="2376564" cy="249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2770" y="4365104"/>
            <a:ext cx="6321230" cy="174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4283968" y="2636912"/>
            <a:ext cx="4781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Wie bewältigt man die Fülle????????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39952" y="3284984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Mit Knoteninvarianten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folien_bibliothek_v2_260208">
  <a:themeElements>
    <a:clrScheme name="folienmaster_090907_geladen_150208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5C2630"/>
      </a:accent1>
      <a:accent2>
        <a:srgbClr val="C0504D"/>
      </a:accent2>
      <a:accent3>
        <a:srgbClr val="FFFFFF"/>
      </a:accent3>
      <a:accent4>
        <a:srgbClr val="000000"/>
      </a:accent4>
      <a:accent5>
        <a:srgbClr val="B5ACAD"/>
      </a:accent5>
      <a:accent6>
        <a:srgbClr val="AE4845"/>
      </a:accent6>
      <a:hlink>
        <a:srgbClr val="0000FF"/>
      </a:hlink>
      <a:folHlink>
        <a:srgbClr val="800080"/>
      </a:folHlink>
    </a:clrScheme>
    <a:fontScheme name="folienmaster_090907_geladen_150208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0000" tIns="46800" rIns="90000" bIns="46800" numCol="1" rtlCol="0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dirty="0" smtClean="0">
            <a:solidFill>
              <a:schemeClr val="tx1"/>
            </a:solidFill>
            <a:latin typeface="Arial" pitchFamily="-112" charset="0"/>
            <a:ea typeface="Arial" pitchFamily="-112" charset="0"/>
            <a:cs typeface="Arial" pitchFamily="-112" charset="0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folienmaster_090907_geladen_150208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5C2630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5ACAD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folien_bibliothek_v2_260208.ppt.pot</Template>
  <TotalTime>0</TotalTime>
  <Words>1995</Words>
  <Application>Microsoft Office PowerPoint</Application>
  <PresentationFormat>Bildschirmpräsentation (4:3)</PresentationFormat>
  <Paragraphs>448</Paragraphs>
  <Slides>42</Slides>
  <Notes>41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5" baseType="lpstr">
      <vt:lpstr>folien_bibliothek_v2_260208</vt:lpstr>
      <vt:lpstr>Benutzerdefiniertes Design</vt:lpstr>
      <vt:lpstr>Equation</vt:lpstr>
      <vt:lpstr>Diskret verknotet Knotentheorie und diskrete Mathematik 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Knoten Dreifärbbarkeit</vt:lpstr>
      <vt:lpstr>Die Dreifärbbarkeit ist eine Knoteninvariante</vt:lpstr>
      <vt:lpstr>Beweis</vt:lpstr>
      <vt:lpstr>Knoten Dreifärbbarkeit</vt:lpstr>
      <vt:lpstr>Knoten Dreifärbbarkeit</vt:lpstr>
      <vt:lpstr>Knotenzusammensetzung</vt:lpstr>
      <vt:lpstr>Knotenzusammensetzung und Dreifärbbarkeit</vt:lpstr>
      <vt:lpstr>Knotenzusammensetzung und Dreifärbbarkeit </vt:lpstr>
      <vt:lpstr>Fünffärbbarkeit            p-Etikettierbarkeit</vt:lpstr>
      <vt:lpstr>Fünffärbbarkeit            p-Etikettierbarkeit</vt:lpstr>
      <vt:lpstr>Eigenschaften der p-Etikettierbarkeit </vt:lpstr>
      <vt:lpstr>Die p-Etikettierbarkeit ist eine Knoteninvariante</vt:lpstr>
      <vt:lpstr>Beweis</vt:lpstr>
      <vt:lpstr>Beweis</vt:lpstr>
      <vt:lpstr>Beweis</vt:lpstr>
      <vt:lpstr>Beweis</vt:lpstr>
      <vt:lpstr>Ist ein 5-Torus-Knoten 5-etikettierbar?</vt:lpstr>
      <vt:lpstr>Ist ein k-Torus-Knoten p-etikettierbar?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</vt:vector>
  </TitlesOfParts>
  <LinksUpToDate>false</LinksUpToDate>
  <SharedDoc>false</SharedDoc>
  <HyperlinkBase>www.mathematik-verstehen.de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Wohin führen Ortskurven</dc:title>
  <dc:subject>Mathematik</dc:subject>
  <dc:creator>Prof. Dr. Dörte Haftendorn</dc:creator>
  <cp:keywords>Analysis, Parabel, Reflexion, Kegelschnitte, Ortkurven, Ortslinien</cp:keywords>
  <dc:description>Vortrag Tagung GDM Ak Geo 2012 Saarbrücken</dc:description>
  <cp:lastModifiedBy>Prof. Dr. Dörte Haftendorn</cp:lastModifiedBy>
  <cp:revision>126</cp:revision>
  <cp:lastPrinted>2007-07-09T21:06:25Z</cp:lastPrinted>
  <dcterms:created xsi:type="dcterms:W3CDTF">2009-05-06T08:00:48Z</dcterms:created>
  <dcterms:modified xsi:type="dcterms:W3CDTF">2013-09-27T17:54:29Z</dcterms:modified>
  <cp:category>Mathematik</cp:category>
  <cp:contentStatus>in Arbeit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Folie 1</vt:lpwstr>
  </property>
  <property fmtid="{D5CDD505-2E9C-101B-9397-08002B2CF9AE}" pid="3" name="Final">
    <vt:bool>true</vt:bool>
  </property>
  <property fmtid="{D5CDD505-2E9C-101B-9397-08002B2CF9AE}" pid="4" name="Event">
    <vt:lpwstr/>
  </property>
  <property fmtid="{D5CDD505-2E9C-101B-9397-08002B2CF9AE}" pid="5" name="Delivery Date">
    <vt:lpwstr/>
  </property>
  <property fmtid="{D5CDD505-2E9C-101B-9397-08002B2CF9AE}" pid="6" name="docid">
    <vt:lpwstr/>
  </property>
</Properties>
</file>