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0" r:id="rId16"/>
    <p:sldId id="277" r:id="rId17"/>
    <p:sldId id="275" r:id="rId18"/>
    <p:sldId id="273" r:id="rId19"/>
    <p:sldId id="272" r:id="rId20"/>
    <p:sldId id="274" r:id="rId21"/>
    <p:sldId id="276" r:id="rId22"/>
    <p:sldId id="279" r:id="rId23"/>
    <p:sldId id="280" r:id="rId24"/>
    <p:sldId id="278" r:id="rId25"/>
    <p:sldId id="282" r:id="rId26"/>
    <p:sldId id="287" r:id="rId27"/>
    <p:sldId id="288" r:id="rId28"/>
    <p:sldId id="289" r:id="rId29"/>
    <p:sldId id="290" r:id="rId30"/>
    <p:sldId id="291" r:id="rId31"/>
    <p:sldId id="281" r:id="rId32"/>
    <p:sldId id="284" r:id="rId33"/>
    <p:sldId id="283" r:id="rId34"/>
    <p:sldId id="293" r:id="rId35"/>
    <p:sldId id="292" r:id="rId36"/>
    <p:sldId id="294" r:id="rId37"/>
    <p:sldId id="286" r:id="rId38"/>
    <p:sldId id="295" r:id="rId39"/>
    <p:sldId id="296" r:id="rId40"/>
    <p:sldId id="304" r:id="rId41"/>
    <p:sldId id="285" r:id="rId42"/>
    <p:sldId id="298" r:id="rId43"/>
    <p:sldId id="321" r:id="rId44"/>
    <p:sldId id="305" r:id="rId45"/>
    <p:sldId id="327" r:id="rId46"/>
    <p:sldId id="328" r:id="rId47"/>
    <p:sldId id="326" r:id="rId48"/>
    <p:sldId id="306" r:id="rId49"/>
    <p:sldId id="307" r:id="rId50"/>
    <p:sldId id="329" r:id="rId51"/>
    <p:sldId id="299" r:id="rId52"/>
    <p:sldId id="300" r:id="rId53"/>
    <p:sldId id="301" r:id="rId54"/>
    <p:sldId id="271" r:id="rId55"/>
    <p:sldId id="302" r:id="rId56"/>
    <p:sldId id="330" r:id="rId57"/>
    <p:sldId id="331" r:id="rId58"/>
    <p:sldId id="332" r:id="rId59"/>
    <p:sldId id="333" r:id="rId60"/>
    <p:sldId id="334" r:id="rId61"/>
    <p:sldId id="335" r:id="rId62"/>
    <p:sldId id="308" r:id="rId63"/>
    <p:sldId id="320" r:id="rId64"/>
    <p:sldId id="318" r:id="rId65"/>
    <p:sldId id="312" r:id="rId66"/>
    <p:sldId id="309" r:id="rId67"/>
    <p:sldId id="324" r:id="rId68"/>
    <p:sldId id="322" r:id="rId69"/>
    <p:sldId id="323" r:id="rId70"/>
    <p:sldId id="310" r:id="rId71"/>
    <p:sldId id="311" r:id="rId72"/>
    <p:sldId id="325" r:id="rId7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5" autoAdjust="0"/>
    <p:restoredTop sz="94698" autoAdjust="0"/>
  </p:normalViewPr>
  <p:slideViewPr>
    <p:cSldViewPr snapToGrid="0">
      <p:cViewPr varScale="1">
        <p:scale>
          <a:sx n="52" d="100"/>
          <a:sy n="52" d="100"/>
        </p:scale>
        <p:origin x="-103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6.wmf"/><Relationship Id="rId6" Type="http://schemas.openxmlformats.org/officeDocument/2006/relationships/image" Target="../media/image77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6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2" Type="http://schemas.openxmlformats.org/officeDocument/2006/relationships/image" Target="../media/image101.wmf"/><Relationship Id="rId1" Type="http://schemas.openxmlformats.org/officeDocument/2006/relationships/image" Target="../media/image56.wmf"/><Relationship Id="rId6" Type="http://schemas.openxmlformats.org/officeDocument/2006/relationships/image" Target="../media/image105.wmf"/><Relationship Id="rId11" Type="http://schemas.openxmlformats.org/officeDocument/2006/relationships/image" Target="../media/image110.wmf"/><Relationship Id="rId5" Type="http://schemas.openxmlformats.org/officeDocument/2006/relationships/image" Target="../media/image104.wmf"/><Relationship Id="rId10" Type="http://schemas.openxmlformats.org/officeDocument/2006/relationships/image" Target="../media/image109.wmf"/><Relationship Id="rId4" Type="http://schemas.openxmlformats.org/officeDocument/2006/relationships/image" Target="../media/image103.wmf"/><Relationship Id="rId9" Type="http://schemas.openxmlformats.org/officeDocument/2006/relationships/image" Target="../media/image108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10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B8C40-5BB1-44B2-9B82-86BC7D084AFC}" type="datetimeFigureOut">
              <a:rPr lang="de-DE" smtClean="0"/>
              <a:pPr/>
              <a:t>17.12.2012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816EF-AAB3-4B69-8550-396EFAD346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4417-1131-4297-A24C-9FF7B3D54CF4}" type="datetimeFigureOut">
              <a:rPr lang="de-DE" smtClean="0"/>
              <a:pPr/>
              <a:t>17.12.2012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6889E-4C23-4AD4-AA47-F9BB91F78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889E-4C23-4AD4-AA47-F9BB91F78F68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889E-4C23-4AD4-AA47-F9BB91F78F68}" type="slidenum">
              <a:rPr lang="de-DE" smtClean="0"/>
              <a:pPr/>
              <a:t>60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889E-4C23-4AD4-AA47-F9BB91F78F68}" type="slidenum">
              <a:rPr lang="de-DE" smtClean="0"/>
              <a:pPr/>
              <a:t>61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889E-4C23-4AD4-AA47-F9BB91F78F68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889E-4C23-4AD4-AA47-F9BB91F78F68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889E-4C23-4AD4-AA47-F9BB91F78F68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889E-4C23-4AD4-AA47-F9BB91F78F68}" type="slidenum">
              <a:rPr lang="de-DE" smtClean="0"/>
              <a:pPr/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889E-4C23-4AD4-AA47-F9BB91F78F68}" type="slidenum">
              <a:rPr lang="de-DE" smtClean="0"/>
              <a:pPr/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889E-4C23-4AD4-AA47-F9BB91F78F68}" type="slidenum">
              <a:rPr lang="de-DE" smtClean="0"/>
              <a:pPr/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889E-4C23-4AD4-AA47-F9BB91F78F68}" type="slidenum">
              <a:rPr lang="de-DE" smtClean="0"/>
              <a:pPr/>
              <a:t>58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889E-4C23-4AD4-AA47-F9BB91F78F68}" type="slidenum">
              <a:rPr lang="de-DE" smtClean="0"/>
              <a:pPr/>
              <a:t>59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17.12.2012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17.12.2012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17.12.2012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17.12.2012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17.12.2012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17.12.2012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17.12.2012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17.12.2012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17.12.2012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17.12.2012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17.12.2012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75249-63E2-4CC6-B29A-009DBD1C1003}" type="datetimeFigureOut">
              <a:rPr lang="de-DE" smtClean="0"/>
              <a:pPr/>
              <a:t>17.12.2012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../../Vera-Mathematik/Archimedes%20Geo3D/neu.geosave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hyperlink" Target="../../../Vera-Mathematik/Archimedes%20Geo3D/Ebene%20mit%20Geraden.geosave" TargetMode="External"/><Relationship Id="rId5" Type="http://schemas.openxmlformats.org/officeDocument/2006/relationships/image" Target="../media/image51.png"/><Relationship Id="rId4" Type="http://schemas.openxmlformats.org/officeDocument/2006/relationships/hyperlink" Target="../../../Vera-Mathematik/Archimedes%20Geo3D/neu.geosav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slide" Target="slide62.xml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64.png"/><Relationship Id="rId4" Type="http://schemas.openxmlformats.org/officeDocument/2006/relationships/hyperlink" Target="teilverhalt/Teilverhaeltnis-parallelogramm.ggb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7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5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91.png"/><Relationship Id="rId4" Type="http://schemas.openxmlformats.org/officeDocument/2006/relationships/oleObject" Target="../embeddings/oleObject6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96.png"/><Relationship Id="rId5" Type="http://schemas.openxmlformats.org/officeDocument/2006/relationships/image" Target="../media/image93.png"/><Relationship Id="rId4" Type="http://schemas.openxmlformats.org/officeDocument/2006/relationships/image" Target="../media/image9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93.png"/><Relationship Id="rId4" Type="http://schemas.openxmlformats.org/officeDocument/2006/relationships/image" Target="../media/image9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93.png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99.png"/><Relationship Id="rId4" Type="http://schemas.openxmlformats.org/officeDocument/2006/relationships/image" Target="../media/image9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93.png"/><Relationship Id="rId4" Type="http://schemas.openxmlformats.org/officeDocument/2006/relationships/image" Target="../media/image10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5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7.bin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6.bin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5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81.bin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0.bin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25.png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2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0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3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4.v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5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6600" b="1" dirty="0" smtClean="0">
                <a:solidFill>
                  <a:schemeClr val="accent2">
                    <a:lumMod val="75000"/>
                  </a:schemeClr>
                </a:solidFill>
              </a:rPr>
              <a:t>Lineare Algebra</a:t>
            </a:r>
            <a:endParaRPr lang="de-DE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1340768"/>
            <a:ext cx="6400800" cy="622920"/>
          </a:xfrm>
        </p:spPr>
        <p:txBody>
          <a:bodyPr>
            <a:normAutofit fontScale="55000" lnSpcReduction="20000"/>
          </a:bodyPr>
          <a:lstStyle/>
          <a:p>
            <a:r>
              <a:rPr lang="de-DE" dirty="0" smtClean="0"/>
              <a:t>Vorlesung mit integrierten Übungen WS 12-13</a:t>
            </a:r>
          </a:p>
          <a:p>
            <a:r>
              <a:rPr lang="de-DE" dirty="0" smtClean="0"/>
              <a:t>Studiengang LBS Unterrichtsfach Mathematik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</a:t>
            </a:fld>
            <a:endParaRPr lang="de-DE" sz="1600" dirty="0"/>
          </a:p>
        </p:txBody>
      </p:sp>
      <p:sp>
        <p:nvSpPr>
          <p:cNvPr id="5" name="Zierrahmen 4"/>
          <p:cNvSpPr/>
          <p:nvPr/>
        </p:nvSpPr>
        <p:spPr>
          <a:xfrm>
            <a:off x="323528" y="3933056"/>
            <a:ext cx="2232248" cy="648072"/>
          </a:xfrm>
          <a:prstGeom prst="plaque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Reine Algebra</a:t>
            </a:r>
            <a:endParaRPr lang="de-D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ierrahmen 5"/>
          <p:cNvSpPr/>
          <p:nvPr/>
        </p:nvSpPr>
        <p:spPr>
          <a:xfrm>
            <a:off x="2915816" y="3933056"/>
            <a:ext cx="2592288" cy="648072"/>
          </a:xfrm>
          <a:prstGeom prst="plaque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Lineare Algebra</a:t>
            </a:r>
            <a:endParaRPr lang="de-D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4653136"/>
            <a:ext cx="24768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Algebraische Strukturen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Halbgruppe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Gruppe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Halbring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Ring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Körper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131840" y="4653136"/>
            <a:ext cx="25306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Vektorräume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Vektoren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Lineare Unabhängigkeit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Basis, Dimension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Skalarprodukt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Kreuzprodukt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24128" y="4941168"/>
            <a:ext cx="29508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Matrizen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Lineare Gleichungssysteme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Abbildungen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Eigenwerte, Eigenvektoren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Hauptachsentransformation</a:t>
            </a:r>
          </a:p>
          <a:p>
            <a:endParaRPr lang="de-DE" dirty="0"/>
          </a:p>
        </p:txBody>
      </p:sp>
      <p:pic>
        <p:nvPicPr>
          <p:cNvPr id="10" name="Grafik 9" descr="charly brown mat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6858462" cy="1878462"/>
          </a:xfrm>
          <a:prstGeom prst="rect">
            <a:avLst/>
          </a:prstGeom>
        </p:spPr>
      </p:pic>
      <p:sp>
        <p:nvSpPr>
          <p:cNvPr id="11" name="Zierrahmen 10"/>
          <p:cNvSpPr/>
          <p:nvPr/>
        </p:nvSpPr>
        <p:spPr>
          <a:xfrm>
            <a:off x="5625435" y="4302432"/>
            <a:ext cx="3255093" cy="648072"/>
          </a:xfrm>
          <a:prstGeom prst="plaque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Teil 2 Abbildungen</a:t>
            </a:r>
            <a:endParaRPr lang="de-D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Seite: Definition eines  Vektorraumes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10</a:t>
            </a:fld>
            <a:endParaRPr lang="de-DE" sz="1600" dirty="0"/>
          </a:p>
        </p:txBody>
      </p:sp>
      <p:sp>
        <p:nvSpPr>
          <p:cNvPr id="12" name="Zierrahmen 11"/>
          <p:cNvSpPr/>
          <p:nvPr/>
        </p:nvSpPr>
        <p:spPr>
          <a:xfrm>
            <a:off x="395536" y="836712"/>
            <a:ext cx="8352928" cy="4176464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 smtClean="0"/>
              <a:t>  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    Es gibt eine Menge  V.  Die Elemente seien mit v, w, u,  ... bezeichnet.</a:t>
            </a:r>
          </a:p>
          <a:p>
            <a:r>
              <a:rPr lang="de-DE" b="1" dirty="0" smtClean="0"/>
              <a:t>Es ist eine Verknüpfung „+" unter diesen Elementen erklärt.</a:t>
            </a:r>
          </a:p>
          <a:p>
            <a:r>
              <a:rPr lang="de-DE" b="1" dirty="0" smtClean="0"/>
              <a:t>(V,+) ist </a:t>
            </a:r>
            <a:r>
              <a:rPr lang="de-DE" b="1" dirty="0" err="1" smtClean="0"/>
              <a:t>abelsche</a:t>
            </a:r>
            <a:r>
              <a:rPr lang="de-DE" b="1" dirty="0" smtClean="0"/>
              <a:t> Gruppe</a:t>
            </a:r>
          </a:p>
          <a:p>
            <a:r>
              <a:rPr lang="de-DE" b="1" dirty="0" smtClean="0"/>
              <a:t>Es gibt einen Körper K mit den Element r, s, t …                        Meist ist </a:t>
            </a:r>
          </a:p>
          <a:p>
            <a:r>
              <a:rPr lang="de-DE" b="1" dirty="0" smtClean="0"/>
              <a:t>Es ist eine Verknüpfung zwischen K und V   erklärt, die man skalare Multiplikation nennt. Es  gilt</a:t>
            </a:r>
          </a:p>
          <a:p>
            <a:r>
              <a:rPr lang="de-DE" b="1" dirty="0" smtClean="0"/>
              <a:t>  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      heißt                         Vektorraum über K,                      ist VR über </a:t>
            </a:r>
          </a:p>
          <a:p>
            <a:endParaRPr lang="de-DE" b="1" dirty="0" smtClean="0"/>
          </a:p>
          <a:p>
            <a:endParaRPr lang="de-DE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5364088" y="1916832"/>
          <a:ext cx="1122363" cy="346075"/>
        </p:xfrm>
        <a:graphic>
          <a:graphicData uri="http://schemas.openxmlformats.org/presentationml/2006/ole">
            <p:oleObj spid="_x0000_s22535" name="Equation" r:id="rId3" imgW="660240" imgH="20304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7452320" y="1916832"/>
          <a:ext cx="613299" cy="360040"/>
        </p:xfrm>
        <a:graphic>
          <a:graphicData uri="http://schemas.openxmlformats.org/presentationml/2006/ole">
            <p:oleObj spid="_x0000_s22536" name="Equation" r:id="rId4" imgW="419040" imgH="203040" progId="Equation.DSMT4">
              <p:embed/>
            </p:oleObj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3719513" y="2503488"/>
          <a:ext cx="927100" cy="280987"/>
        </p:xfrm>
        <a:graphic>
          <a:graphicData uri="http://schemas.openxmlformats.org/presentationml/2006/ole">
            <p:oleObj spid="_x0000_s22537" name="Equation" r:id="rId5" imgW="545760" imgH="164880" progId="Equation.DSMT4">
              <p:embed/>
            </p:oleObj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2411760" y="2924944"/>
          <a:ext cx="3840163" cy="1558925"/>
        </p:xfrm>
        <a:graphic>
          <a:graphicData uri="http://schemas.openxmlformats.org/presentationml/2006/ole">
            <p:oleObj spid="_x0000_s22538" name="Equation" r:id="rId6" imgW="2260440" imgH="914400" progId="Equation.DSMT4">
              <p:embed/>
            </p:oleObj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1979712" y="4509120"/>
          <a:ext cx="1266118" cy="576064"/>
        </p:xfrm>
        <a:graphic>
          <a:graphicData uri="http://schemas.openxmlformats.org/presentationml/2006/ole">
            <p:oleObj spid="_x0000_s22539" name="Equation" r:id="rId7" imgW="672840" imgH="253800" progId="Equation.DSMT4">
              <p:embed/>
            </p:oleObj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5004048" y="4437112"/>
          <a:ext cx="1266825" cy="647527"/>
        </p:xfrm>
        <a:graphic>
          <a:graphicData uri="http://schemas.openxmlformats.org/presentationml/2006/ole">
            <p:oleObj spid="_x0000_s22540" name="Equation" r:id="rId8" imgW="672840" imgH="253800" progId="Equation.DSMT4">
              <p:embed/>
            </p:oleObj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7236296" y="4653136"/>
          <a:ext cx="241300" cy="292100"/>
        </p:xfrm>
        <a:graphic>
          <a:graphicData uri="http://schemas.openxmlformats.org/presentationml/2006/ole">
            <p:oleObj spid="_x0000_s22541" name="Equation" r:id="rId9" imgW="164880" imgH="164880" progId="Equation.DSMT4">
              <p:embed/>
            </p:oleObj>
          </a:graphicData>
        </a:graphic>
      </p:graphicFrame>
      <p:sp>
        <p:nvSpPr>
          <p:cNvPr id="20" name="Zierrahmen 19"/>
          <p:cNvSpPr/>
          <p:nvPr/>
        </p:nvSpPr>
        <p:spPr>
          <a:xfrm>
            <a:off x="683568" y="5229200"/>
            <a:ext cx="6912768" cy="914400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Die Elemente  von                                      heißen </a:t>
            </a:r>
            <a:r>
              <a:rPr lang="de-DE" sz="2000" b="1" dirty="0" smtClean="0"/>
              <a:t>n-</a:t>
            </a:r>
            <a:r>
              <a:rPr lang="de-DE" sz="2000" b="1" dirty="0" err="1" smtClean="0"/>
              <a:t>Tupel</a:t>
            </a:r>
            <a:r>
              <a:rPr lang="de-DE" dirty="0" smtClean="0"/>
              <a:t> über </a:t>
            </a:r>
            <a:br>
              <a:rPr lang="de-DE" dirty="0" smtClean="0"/>
            </a:br>
            <a:r>
              <a:rPr lang="de-DE" dirty="0" smtClean="0"/>
              <a:t>Man schreibt sie zeilenweise                                oder spaltenweise                                                       </a:t>
            </a:r>
            <a:endParaRPr lang="de-DE" dirty="0"/>
          </a:p>
        </p:txBody>
      </p:sp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3019425" y="5273675"/>
          <a:ext cx="1966913" cy="485775"/>
        </p:xfrm>
        <a:graphic>
          <a:graphicData uri="http://schemas.openxmlformats.org/presentationml/2006/ole">
            <p:oleObj spid="_x0000_s22542" name="Equation" r:id="rId10" imgW="1346040" imgH="228600" progId="Equation.DSMT4">
              <p:embed/>
            </p:oleObj>
          </a:graphicData>
        </a:graphic>
      </p:graphicFrame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3995936" y="5589240"/>
          <a:ext cx="1317625" cy="539750"/>
        </p:xfrm>
        <a:graphic>
          <a:graphicData uri="http://schemas.openxmlformats.org/presentationml/2006/ole">
            <p:oleObj spid="_x0000_s22543" name="Equation" r:id="rId11" imgW="901440" imgH="253800" progId="Equation.DSMT4">
              <p:embed/>
            </p:oleObj>
          </a:graphicData>
        </a:graphic>
      </p:graphicFrame>
      <p:graphicFrame>
        <p:nvGraphicFramePr>
          <p:cNvPr id="22546" name="Object 18"/>
          <p:cNvGraphicFramePr>
            <a:graphicFrameLocks noChangeAspect="1"/>
          </p:cNvGraphicFramePr>
          <p:nvPr/>
        </p:nvGraphicFramePr>
        <p:xfrm>
          <a:off x="8244408" y="4437112"/>
          <a:ext cx="520700" cy="1997075"/>
        </p:xfrm>
        <a:graphic>
          <a:graphicData uri="http://schemas.openxmlformats.org/presentationml/2006/ole">
            <p:oleObj spid="_x0000_s22546" name="Equation" r:id="rId12" imgW="355320" imgH="939600" progId="Equation.DSMT4">
              <p:embed/>
            </p:oleObj>
          </a:graphicData>
        </a:graphic>
      </p:graphicFrame>
      <p:graphicFrame>
        <p:nvGraphicFramePr>
          <p:cNvPr id="22547" name="Object 19"/>
          <p:cNvGraphicFramePr>
            <a:graphicFrameLocks noChangeAspect="1"/>
          </p:cNvGraphicFramePr>
          <p:nvPr/>
        </p:nvGraphicFramePr>
        <p:xfrm>
          <a:off x="7020272" y="5373216"/>
          <a:ext cx="241300" cy="292100"/>
        </p:xfrm>
        <a:graphic>
          <a:graphicData uri="http://schemas.openxmlformats.org/presentationml/2006/ole">
            <p:oleObj spid="_x0000_s22547" name="Equation" r:id="rId13" imgW="164880" imgH="164880" progId="Equation.DSMT4">
              <p:embed/>
            </p:oleObj>
          </a:graphicData>
        </a:graphic>
      </p:graphicFrame>
      <p:sp>
        <p:nvSpPr>
          <p:cNvPr id="27" name="Textfeld 26"/>
          <p:cNvSpPr txBox="1"/>
          <p:nvPr/>
        </p:nvSpPr>
        <p:spPr>
          <a:xfrm>
            <a:off x="899592" y="6093296"/>
            <a:ext cx="288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v</a:t>
            </a:r>
            <a:r>
              <a:rPr lang="de-DE" baseline="-25000" dirty="0" err="1" smtClean="0"/>
              <a:t>i</a:t>
            </a:r>
            <a:r>
              <a:rPr lang="de-DE" dirty="0" smtClean="0"/>
              <a:t>  heißen Komponenten.</a:t>
            </a:r>
            <a:endParaRPr lang="de-DE" dirty="0"/>
          </a:p>
        </p:txBody>
      </p:sp>
      <p:graphicFrame>
        <p:nvGraphicFramePr>
          <p:cNvPr id="28" name="Objekt 27"/>
          <p:cNvGraphicFramePr>
            <a:graphicFrameLocks noChangeAspect="1"/>
          </p:cNvGraphicFramePr>
          <p:nvPr/>
        </p:nvGraphicFramePr>
        <p:xfrm>
          <a:off x="3676650" y="1530350"/>
          <a:ext cx="165100" cy="165100"/>
        </p:xfrm>
        <a:graphic>
          <a:graphicData uri="http://schemas.openxmlformats.org/presentationml/2006/ole">
            <p:oleObj spid="_x0000_s22548" name="Equation" r:id="rId14" imgW="164880" imgH="164880" progId="Equation.DSMT4">
              <p:embed/>
            </p:oleObj>
          </a:graphicData>
        </a:graphic>
      </p:graphicFrame>
      <p:graphicFrame>
        <p:nvGraphicFramePr>
          <p:cNvPr id="29" name="Objekt 28"/>
          <p:cNvGraphicFramePr>
            <a:graphicFrameLocks noChangeAspect="1"/>
          </p:cNvGraphicFramePr>
          <p:nvPr/>
        </p:nvGraphicFramePr>
        <p:xfrm>
          <a:off x="3676650" y="1530350"/>
          <a:ext cx="165100" cy="165100"/>
        </p:xfrm>
        <a:graphic>
          <a:graphicData uri="http://schemas.openxmlformats.org/presentationml/2006/ole">
            <p:oleObj spid="_x0000_s22549" name="Equation" r:id="rId15" imgW="1648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Vom Punktraum zum Vektorraum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11</a:t>
            </a:fld>
            <a:endParaRPr lang="de-DE" sz="1600" dirty="0"/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767337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869160"/>
            <a:ext cx="3900884" cy="14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Äquivalenzrelation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12</a:t>
            </a:fld>
            <a:endParaRPr lang="de-DE" sz="1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21503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51181" y="3429000"/>
            <a:ext cx="88129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Äquivalenzrelationen</a:t>
            </a:r>
            <a:r>
              <a:rPr lang="de-DE" sz="2000" dirty="0" smtClean="0"/>
              <a:t> dienen dazu,  Objekte, die in einer Hinsicht </a:t>
            </a:r>
            <a:br>
              <a:rPr lang="de-DE" sz="2000" dirty="0" smtClean="0"/>
            </a:br>
            <a:r>
              <a:rPr lang="de-DE" sz="2000" dirty="0" smtClean="0"/>
              <a:t>„gleichwertig“ sind, zu identifizieren.  (Das ist auch die Wortbedeutung.)</a:t>
            </a:r>
          </a:p>
          <a:p>
            <a:r>
              <a:rPr lang="de-DE" sz="2000" dirty="0" smtClean="0"/>
              <a:t>Weitere wichtige Anwendungen: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Zwei Brüche, die durch Kürzen oder Erweitern auseinander entstehen, </a:t>
            </a:r>
            <a:br>
              <a:rPr lang="de-DE" sz="2000" dirty="0" smtClean="0"/>
            </a:br>
            <a:r>
              <a:rPr lang="de-DE" sz="2000" dirty="0" smtClean="0"/>
              <a:t>    sind äquivalent, man schreibt sogar das =-Zeichen.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Zwei Gleichungen, die dieselbe Lösungsmenge haben sind äquivalent, </a:t>
            </a:r>
            <a:br>
              <a:rPr lang="de-DE" sz="2000" dirty="0" smtClean="0"/>
            </a:br>
            <a:r>
              <a:rPr lang="de-DE" sz="2000" dirty="0" smtClean="0"/>
              <a:t>   man schreibt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Zwei Terme, die für jede Wahl der Variablen gleiche Werte haben, sind äquivalent,</a:t>
            </a:r>
            <a:br>
              <a:rPr lang="de-DE" sz="2000" dirty="0" smtClean="0"/>
            </a:br>
            <a:r>
              <a:rPr lang="de-DE" sz="2000" dirty="0" smtClean="0"/>
              <a:t>  man schreibt  das =-Zeichen: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2051720" y="5301208"/>
          <a:ext cx="432048" cy="378042"/>
        </p:xfrm>
        <a:graphic>
          <a:graphicData uri="http://schemas.openxmlformats.org/presentationml/2006/ole">
            <p:oleObj spid="_x0000_s24579" name="Equation" r:id="rId4" imgW="203040" imgH="152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Vektoren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13</a:t>
            </a:fld>
            <a:endParaRPr lang="de-DE" sz="1600" dirty="0"/>
          </a:p>
        </p:txBody>
      </p:sp>
      <p:sp>
        <p:nvSpPr>
          <p:cNvPr id="6" name="Zierrahmen 5"/>
          <p:cNvSpPr/>
          <p:nvPr/>
        </p:nvSpPr>
        <p:spPr>
          <a:xfrm>
            <a:off x="395536" y="836712"/>
            <a:ext cx="8496944" cy="5472608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Pfeile gleicher Länge und Richtung sind</a:t>
            </a:r>
            <a:br>
              <a:rPr lang="de-DE" sz="2400" dirty="0" smtClean="0"/>
            </a:br>
            <a:r>
              <a:rPr lang="de-DE" sz="2400" dirty="0" smtClean="0"/>
              <a:t>     ( mit   obiger Definition) äquivalent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Die </a:t>
            </a:r>
            <a:r>
              <a:rPr lang="de-DE" sz="2400" dirty="0" err="1" smtClean="0"/>
              <a:t>Äquivalenzklassen</a:t>
            </a:r>
            <a:r>
              <a:rPr lang="de-DE" sz="2400" dirty="0" smtClean="0"/>
              <a:t> nennt man </a:t>
            </a:r>
            <a:r>
              <a:rPr lang="de-DE" sz="1600" dirty="0" smtClean="0"/>
              <a:t>(geometrische)</a:t>
            </a:r>
            <a:r>
              <a:rPr lang="de-DE" sz="2400" dirty="0" smtClean="0"/>
              <a:t>  </a:t>
            </a:r>
            <a:r>
              <a:rPr lang="de-DE" sz="2400" b="1" dirty="0" smtClean="0">
                <a:solidFill>
                  <a:schemeClr val="accent3">
                    <a:lumMod val="75000"/>
                  </a:schemeClr>
                </a:solidFill>
              </a:rPr>
              <a:t>Vektoren</a:t>
            </a:r>
            <a:r>
              <a:rPr lang="de-DE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Anmerkung: Dieser Name wird gerechtfertigt ,indem später bewiesen wird, dass die Vektorraumgesetze erfüllt werden.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Man kann in den Punkträumen immer nur </a:t>
            </a:r>
            <a:br>
              <a:rPr lang="de-DE" sz="2400" dirty="0" smtClean="0"/>
            </a:br>
            <a:r>
              <a:rPr lang="de-DE" sz="2400" dirty="0" smtClean="0"/>
              <a:t>     einzelne Repräsentanten eines Vektors zeichnen.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Man sagt auch: </a:t>
            </a:r>
            <a:br>
              <a:rPr lang="de-DE" sz="2400" dirty="0" smtClean="0"/>
            </a:br>
            <a:r>
              <a:rPr lang="de-DE" sz="2400" dirty="0" smtClean="0"/>
              <a:t>      </a:t>
            </a:r>
            <a:r>
              <a:rPr lang="de-DE" sz="2400" dirty="0" smtClean="0">
                <a:solidFill>
                  <a:srgbClr val="FF0000"/>
                </a:solidFill>
              </a:rPr>
              <a:t>Vektoren  kann man frei verschieben 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Der „Hauptrepräsentant“ ist oft ein Vektor mit</a:t>
            </a:r>
            <a:br>
              <a:rPr lang="de-DE" sz="2400" dirty="0" smtClean="0"/>
            </a:br>
            <a:r>
              <a:rPr lang="de-DE" sz="2400" dirty="0" smtClean="0"/>
              <a:t>      Startpunkt O.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Vektoren kann man auch als n-</a:t>
            </a:r>
            <a:r>
              <a:rPr lang="de-DE" sz="2400" dirty="0" err="1" smtClean="0"/>
              <a:t>Tupel</a:t>
            </a:r>
            <a:r>
              <a:rPr lang="de-DE" sz="2400" dirty="0" smtClean="0"/>
              <a:t> beschreiben.  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accent3">
                    <a:lumMod val="75000"/>
                  </a:schemeClr>
                </a:solidFill>
              </a:rPr>
              <a:t>Die </a:t>
            </a:r>
            <a:r>
              <a:rPr lang="de-DE" sz="2400" b="1" dirty="0" smtClean="0">
                <a:solidFill>
                  <a:schemeClr val="accent3">
                    <a:lumMod val="75000"/>
                  </a:schemeClr>
                </a:solidFill>
              </a:rPr>
              <a:t>Addition von Vektoren </a:t>
            </a:r>
            <a:r>
              <a:rPr lang="de-DE" sz="2400" dirty="0" smtClean="0">
                <a:solidFill>
                  <a:schemeClr val="accent3">
                    <a:lumMod val="75000"/>
                  </a:schemeClr>
                </a:solidFill>
              </a:rPr>
              <a:t>wird komponentenweise</a:t>
            </a:r>
            <a:br>
              <a:rPr lang="de-DE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sz="2400" dirty="0" smtClean="0">
                <a:solidFill>
                  <a:schemeClr val="accent3">
                    <a:lumMod val="75000"/>
                  </a:schemeClr>
                </a:solidFill>
              </a:rPr>
              <a:t>       definiert. </a:t>
            </a:r>
          </a:p>
          <a:p>
            <a:pPr>
              <a:buFont typeface="Arial" pitchFamily="34" charset="0"/>
              <a:buChar char="•"/>
            </a:pP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Gerade in vektorieller Darstellung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14</a:t>
            </a:fld>
            <a:endParaRPr lang="de-DE" sz="1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814705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geogebra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365104"/>
            <a:ext cx="487680" cy="487680"/>
          </a:xfrm>
          <a:prstGeom prst="rect">
            <a:avLst/>
          </a:prstGeom>
        </p:spPr>
      </p:pic>
      <p:pic>
        <p:nvPicPr>
          <p:cNvPr id="6" name="Grafik 5" descr="gerade2d-ani-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437111"/>
            <a:ext cx="3024336" cy="1998843"/>
          </a:xfrm>
          <a:prstGeom prst="rect">
            <a:avLst/>
          </a:prstGeom>
        </p:spPr>
      </p:pic>
      <p:sp>
        <p:nvSpPr>
          <p:cNvPr id="7" name="Zierrahmen 6"/>
          <p:cNvSpPr/>
          <p:nvPr/>
        </p:nvSpPr>
        <p:spPr>
          <a:xfrm>
            <a:off x="4427984" y="4437112"/>
            <a:ext cx="4427984" cy="1368152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jede reelle Zahl s erhält man einen Geradenpunkt.</a:t>
            </a:r>
            <a:br>
              <a:rPr lang="de-DE" dirty="0" smtClean="0"/>
            </a:br>
            <a:r>
              <a:rPr lang="de-DE" dirty="0" smtClean="0"/>
              <a:t>Jeder Geradenpunkt lässt sich durch ein passendes s erreichen.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Verschiedene </a:t>
            </a:r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Geradendarstellungen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15</a:t>
            </a:fld>
            <a:endParaRPr lang="de-DE" sz="1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832167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467544" y="980728"/>
            <a:ext cx="3010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Vektorielle Darstellung</a:t>
            </a:r>
            <a:endParaRPr lang="de-DE" sz="24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491880" y="908720"/>
          <a:ext cx="4610785" cy="475952"/>
        </p:xfrm>
        <a:graphic>
          <a:graphicData uri="http://schemas.openxmlformats.org/presentationml/2006/ole">
            <p:oleObj spid="_x0000_s27651" name="Equation" r:id="rId4" imgW="19684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Viele Graden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16</a:t>
            </a:fld>
            <a:endParaRPr lang="de-DE" sz="1600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771515"/>
            <a:ext cx="69246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828675" y="5829300"/>
            <a:ext cx="252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Siehe Übungsblatt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Viele Graden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17</a:t>
            </a:fld>
            <a:endParaRPr lang="de-DE" sz="1600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928678"/>
            <a:ext cx="69246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828675" y="5829300"/>
            <a:ext cx="252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Siehe Übungsblatt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Geraden in 3D (also im R</a:t>
            </a:r>
            <a:r>
              <a:rPr lang="de-DE" sz="2800" b="1" baseline="30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 ).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18</a:t>
            </a:fld>
            <a:endParaRPr lang="de-DE" sz="1600" dirty="0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952500" y="882650"/>
          <a:ext cx="1409700" cy="292100"/>
        </p:xfrm>
        <a:graphic>
          <a:graphicData uri="http://schemas.openxmlformats.org/presentationml/2006/ole">
            <p:oleObj spid="_x0000_s30725" name="Equation" r:id="rId4" imgW="1409400" imgH="291960" progId="Equation.DSMT4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2471738" y="742950"/>
            <a:ext cx="5459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Dies ist die allgemeine Geradengleichung. </a:t>
            </a: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960438" y="1284288"/>
          <a:ext cx="4279900" cy="1346200"/>
        </p:xfrm>
        <a:graphic>
          <a:graphicData uri="http://schemas.openxmlformats.org/presentationml/2006/ole">
            <p:oleObj spid="_x0000_s30726" name="Equation" r:id="rId5" imgW="4279680" imgH="1346040" progId="Equation.DSMT4">
              <p:embed/>
            </p:oleObj>
          </a:graphicData>
        </a:graphic>
      </p:graphicFrame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4143" y="3729037"/>
            <a:ext cx="3795713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973133" y="2863848"/>
          <a:ext cx="2082800" cy="1387475"/>
        </p:xfrm>
        <a:graphic>
          <a:graphicData uri="http://schemas.openxmlformats.org/presentationml/2006/ole">
            <p:oleObj spid="_x0000_s30723" name="Equation" r:id="rId7" imgW="2082600" imgH="1346040" progId="Equation.DSMT4">
              <p:embed/>
            </p:oleObj>
          </a:graphicData>
        </a:graphic>
      </p:graphicFrame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7975" y="2106613"/>
            <a:ext cx="17145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Schnitt zweier Geraden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19</a:t>
            </a:fld>
            <a:endParaRPr lang="de-DE" sz="160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4931" y="852488"/>
            <a:ext cx="38941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830263" y="1135062"/>
          <a:ext cx="2082800" cy="1387475"/>
        </p:xfrm>
        <a:graphic>
          <a:graphicData uri="http://schemas.openxmlformats.org/presentationml/2006/ole">
            <p:oleObj spid="_x0000_s33796" name="Equation" r:id="rId5" imgW="2082600" imgH="1346040" progId="Equation.DSMT4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719888" y="1063625"/>
          <a:ext cx="2247900" cy="1387475"/>
        </p:xfrm>
        <a:graphic>
          <a:graphicData uri="http://schemas.openxmlformats.org/presentationml/2006/ole">
            <p:oleObj spid="_x0000_s33797" name="Equation" r:id="rId6" imgW="2247840" imgH="1346040" progId="Equation.DSMT4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98151" y="6043612"/>
            <a:ext cx="804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Das LGS hat keine Lösung, die Geraden schneiden sich nicht. g und h sind windschief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Seite: Definitionen von Halbgruppe und Gruppe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</a:t>
            </a:fld>
            <a:endParaRPr lang="de-DE" sz="1600" dirty="0"/>
          </a:p>
        </p:txBody>
      </p:sp>
      <p:sp>
        <p:nvSpPr>
          <p:cNvPr id="12" name="Zierrahmen 11"/>
          <p:cNvSpPr/>
          <p:nvPr/>
        </p:nvSpPr>
        <p:spPr>
          <a:xfrm>
            <a:off x="1115616" y="1268760"/>
            <a:ext cx="6912768" cy="1512168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 smtClean="0"/>
              <a:t>Es gibt eine Menge M. Die Elemente seien mit a, b, c... bezeichnet.</a:t>
            </a:r>
          </a:p>
          <a:p>
            <a:r>
              <a:rPr lang="de-DE" b="1" dirty="0" smtClean="0"/>
              <a:t>Es ist eine Verknüpfung „o" unter diesen Elementen erklärt.</a:t>
            </a:r>
          </a:p>
          <a:p>
            <a:r>
              <a:rPr lang="de-DE" b="1" dirty="0" smtClean="0"/>
              <a:t>Axiom G1                a o b ist aus M                  Abgeschlossenheit</a:t>
            </a:r>
          </a:p>
          <a:p>
            <a:r>
              <a:rPr lang="de-DE" b="1" dirty="0" smtClean="0"/>
              <a:t>Erfüllt (M,o) dieses Axiom (Gesetz), dann ist (M,o) eine </a:t>
            </a:r>
          </a:p>
          <a:p>
            <a:pPr algn="ctr"/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Algebraische Struktur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3568" y="2924944"/>
            <a:ext cx="844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Beispiele zum Überlegen: Ist (M,o) eine algebraische Struktur?  j/n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3356992"/>
            <a:ext cx="641759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echt positiven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negativen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geraden ganzen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graden natürlichen Zahlen}, o ist mal-rechnen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ungeraden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ungeraden ganzen Zahlen}, o ist mal-rechnen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Vielfachen von 5 Zahlen}, o ist …….-rechnen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2x2-Matrizen},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Kongruenzabbildungen}, o ist </a:t>
            </a:r>
            <a:r>
              <a:rPr lang="de-DE" dirty="0" err="1" smtClean="0"/>
              <a:t>hintereinanderausführen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Selber Beispiele suchen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Schnitt zweier Geraden__________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20</a:t>
            </a:fld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371475" y="800100"/>
            <a:ext cx="87725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Allgemeines Vorgehen beim Schnitt von zwei Geraden: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Die Richtungsvektorensind parallel.</a:t>
            </a:r>
            <a:br>
              <a:rPr lang="de-DE" sz="2400" dirty="0" smtClean="0"/>
            </a:br>
            <a:r>
              <a:rPr lang="de-DE" sz="2400" dirty="0" smtClean="0"/>
              <a:t>D.h. Es existiert ein Faktor für den einen so, </a:t>
            </a:r>
            <a:br>
              <a:rPr lang="de-DE" sz="2400" dirty="0" smtClean="0"/>
            </a:br>
            <a:r>
              <a:rPr lang="de-DE" sz="2400" dirty="0" smtClean="0"/>
              <a:t>dass der andere herauskommt: Die Geraden sind parallel.</a:t>
            </a:r>
          </a:p>
          <a:p>
            <a:pPr marL="914400" lvl="3" indent="-457200">
              <a:buFont typeface="+mj-lt"/>
              <a:buAutoNum type="alphaLcParenR"/>
            </a:pPr>
            <a:r>
              <a:rPr lang="de-DE" sz="2400" dirty="0" smtClean="0"/>
              <a:t>Der eine Aufpunkt liegt auf der anderen Geraden: Die Geraden fallen zusammen.</a:t>
            </a:r>
          </a:p>
          <a:p>
            <a:pPr marL="914400" lvl="3" indent="-457200">
              <a:buFont typeface="+mj-lt"/>
              <a:buAutoNum type="alphaLcParenR"/>
            </a:pPr>
            <a:r>
              <a:rPr lang="de-DE" sz="2400" dirty="0" smtClean="0"/>
              <a:t>Der eine Aufpunkt liegt nicht auf der anderen Geraden: Die Geraden sind parallel und getrennt liegend. (echt parallel)</a:t>
            </a:r>
          </a:p>
          <a:p>
            <a:pPr marL="457200" lvl="2" indent="-457200">
              <a:buFont typeface="+mj-lt"/>
              <a:buAutoNum type="arabicPeriod" startAt="2"/>
            </a:pPr>
            <a:r>
              <a:rPr lang="de-DE" sz="2400" dirty="0" smtClean="0"/>
              <a:t>Die Richtungsvektoren sind nicht parallel. Berechnung: Rechte Seiten gleichsetzen. Aus zwei Gleichungen s und t bestimmen. In die dritte einsetzen.</a:t>
            </a:r>
          </a:p>
          <a:p>
            <a:pPr marL="914400" lvl="3" indent="-457200">
              <a:buFont typeface="+mj-lt"/>
              <a:buAutoNum type="alphaLcParenR"/>
            </a:pPr>
            <a:r>
              <a:rPr lang="de-DE" sz="2400" dirty="0" smtClean="0"/>
              <a:t>Es ergibt sich eine wahre Aussage (</a:t>
            </a:r>
            <a:r>
              <a:rPr lang="de-DE" sz="2400" dirty="0" err="1" smtClean="0"/>
              <a:t>w.A</a:t>
            </a:r>
            <a:r>
              <a:rPr lang="de-DE" sz="2400" dirty="0" smtClean="0"/>
              <a:t>.): Die Geraden haben den Schnittpunkt, der sich aus s und t ergibt.</a:t>
            </a:r>
          </a:p>
          <a:p>
            <a:pPr marL="914400" lvl="3" indent="-457200">
              <a:buFont typeface="+mj-lt"/>
              <a:buAutoNum type="alphaLcParenR"/>
            </a:pPr>
            <a:r>
              <a:rPr lang="de-DE" sz="2400" dirty="0" smtClean="0"/>
              <a:t>Es ergibt sich eine falsche Aussage (</a:t>
            </a:r>
            <a:r>
              <a:rPr lang="de-DE" sz="2400" dirty="0" err="1" smtClean="0"/>
              <a:t>f.A</a:t>
            </a:r>
            <a:r>
              <a:rPr lang="de-DE" sz="2400" dirty="0" smtClean="0"/>
              <a:t>.): Die Geraden sind windschief.</a:t>
            </a:r>
          </a:p>
          <a:p>
            <a:pPr marL="914400" lvl="1" indent="-457200">
              <a:buFont typeface="+mj-lt"/>
              <a:buAutoNum type="arabicPeriod"/>
            </a:pPr>
            <a:endParaRPr lang="de-DE" sz="2400" dirty="0" smtClean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5935663" y="1114425"/>
          <a:ext cx="2968625" cy="866775"/>
        </p:xfrm>
        <a:graphic>
          <a:graphicData uri="http://schemas.openxmlformats.org/presentationml/2006/ole">
            <p:oleObj spid="_x0000_s32772" name="Equation" r:id="rId3" imgW="5397480" imgH="1346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Graden in 3D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21</a:t>
            </a:fld>
            <a:endParaRPr lang="de-DE" sz="1600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785813"/>
            <a:ext cx="8098242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Graden in 3D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22</a:t>
            </a:fld>
            <a:endParaRPr lang="de-DE" sz="1600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1" y="800100"/>
            <a:ext cx="814020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Graden in 3D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23</a:t>
            </a:fld>
            <a:endParaRPr lang="de-DE" sz="16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771527"/>
            <a:ext cx="8239126" cy="561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Lösen eines LGS, linearen Gleichungssystems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24</a:t>
            </a:fld>
            <a:endParaRPr lang="de-DE" sz="1600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82" y="734753"/>
            <a:ext cx="8084592" cy="523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24655" y="6011056"/>
            <a:ext cx="3822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Pdf</a:t>
            </a:r>
            <a:r>
              <a:rPr lang="de-DE" sz="2400" dirty="0" smtClean="0"/>
              <a:t> bei Algebra/ Gleichungen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Lösen eines LGS, linearen Gleichungssystems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25</a:t>
            </a:fld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524655" y="6011056"/>
            <a:ext cx="3822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Pdf</a:t>
            </a:r>
            <a:r>
              <a:rPr lang="de-DE" sz="2400" dirty="0" smtClean="0"/>
              <a:t> bei Algebra/ Gleichungen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5141"/>
            <a:ext cx="9107629" cy="464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Lösen eines LGS, linearen Gleichungssystems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26</a:t>
            </a:fld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524655" y="6011056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*.tns bei </a:t>
            </a:r>
            <a:r>
              <a:rPr lang="de-DE" sz="2400" dirty="0" err="1" smtClean="0"/>
              <a:t>Lin.Alg</a:t>
            </a:r>
            <a:r>
              <a:rPr lang="de-DE" sz="2400" dirty="0" smtClean="0"/>
              <a:t>.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3" y="1019175"/>
            <a:ext cx="69246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Lösen eines LGS, linearen Gleichungssystems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27</a:t>
            </a:fld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524655" y="6011056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*.tns bei </a:t>
            </a:r>
            <a:r>
              <a:rPr lang="de-DE" sz="2400" dirty="0" err="1" smtClean="0"/>
              <a:t>Lin.Alg</a:t>
            </a:r>
            <a:r>
              <a:rPr lang="de-DE" sz="2400" dirty="0" smtClean="0"/>
              <a:t>.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3" y="1019175"/>
            <a:ext cx="69246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Lösen eines LGS, linearen Gleichungssystems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28</a:t>
            </a:fld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524655" y="6011056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*.tns bei </a:t>
            </a:r>
            <a:r>
              <a:rPr lang="de-DE" sz="2400" dirty="0" err="1" smtClean="0"/>
              <a:t>Lin.Alg</a:t>
            </a:r>
            <a:r>
              <a:rPr lang="de-DE" sz="2400" dirty="0" smtClean="0"/>
              <a:t>.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3" y="1019175"/>
            <a:ext cx="69246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Lösen eines LGS, linearen Gleichungssystems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29</a:t>
            </a:fld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524655" y="6011056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*.tns bei </a:t>
            </a:r>
            <a:r>
              <a:rPr lang="de-DE" sz="2400" dirty="0" err="1" smtClean="0"/>
              <a:t>Lin.Alg</a:t>
            </a:r>
            <a:r>
              <a:rPr lang="de-DE" sz="2400" dirty="0" smtClean="0"/>
              <a:t>.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3" y="1019175"/>
            <a:ext cx="69246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Seite: Definitionen von Halbgruppe und Gruppe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</a:t>
            </a:fld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365104"/>
            <a:ext cx="1451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Algebraische </a:t>
            </a:r>
          </a:p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Strukturen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Halbgruppe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Gruppe</a:t>
            </a:r>
          </a:p>
        </p:txBody>
      </p:sp>
      <p:sp>
        <p:nvSpPr>
          <p:cNvPr id="12" name="Zierrahmen 11"/>
          <p:cNvSpPr/>
          <p:nvPr/>
        </p:nvSpPr>
        <p:spPr>
          <a:xfrm>
            <a:off x="1043608" y="836712"/>
            <a:ext cx="7632848" cy="1656184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 smtClean="0"/>
              <a:t>Es gibt eine Menge M. Die Elemente seien mit a, b, c... bezeichnet.</a:t>
            </a:r>
          </a:p>
          <a:p>
            <a:r>
              <a:rPr lang="de-DE" b="1" dirty="0" smtClean="0"/>
              <a:t>Es ist eine Verknüpfung „o" unter diesen Elementen erklärt.</a:t>
            </a:r>
          </a:p>
          <a:p>
            <a:r>
              <a:rPr lang="de-DE" b="1" dirty="0" smtClean="0"/>
              <a:t>Axiom G1                 a o b ist aus M                  Abgeschlossenheit</a:t>
            </a:r>
          </a:p>
          <a:p>
            <a:r>
              <a:rPr lang="de-DE" b="1" dirty="0" smtClean="0"/>
              <a:t>Axiom G2   Für alle a, b, c aus M gilt  (a o b)o c = a o(b o c)  </a:t>
            </a:r>
            <a:r>
              <a:rPr lang="de-DE" b="1" dirty="0" err="1" smtClean="0"/>
              <a:t>Assoziativität</a:t>
            </a:r>
            <a:endParaRPr lang="de-DE" b="1" dirty="0" smtClean="0"/>
          </a:p>
          <a:p>
            <a:r>
              <a:rPr lang="de-DE" b="1" dirty="0" smtClean="0"/>
              <a:t>Erfüllt (M,o) diese Axiome, dann ist (M,o) eine </a:t>
            </a:r>
          </a:p>
          <a:p>
            <a:pPr algn="ctr"/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Halbgruppe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19672" y="3501008"/>
            <a:ext cx="62596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echt positiven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negativen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geraden ganzen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geraden natürlichen Zahlen}, o ist mal-rechnen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i="1" dirty="0" smtClean="0">
                <a:solidFill>
                  <a:schemeClr val="bg1">
                    <a:lumMod val="65000"/>
                  </a:schemeClr>
                </a:solidFill>
              </a:rPr>
              <a:t>M={Die ungeraden natürlichen Zahlen}, o ist plus-rechnen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ungeraden ganzen Zahlen}, o ist mal-rechnen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Vielfachen von 5 Zahlen}, o ist …….-rechnen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2x2-Matrizen},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M={Kongruenzabbildungen}, o ist hintereinander ausführen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Selber Beispiele suchen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67544" y="2924944"/>
            <a:ext cx="725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Beispiele zum Überlegen: Ist (M,o) eine Halbgruppe?  j/n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Lösen eines LGS, linearen Gleichungssystems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30</a:t>
            </a:fld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524655" y="6011056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*.tns bei </a:t>
            </a:r>
            <a:r>
              <a:rPr lang="de-DE" sz="2400" dirty="0" err="1" smtClean="0"/>
              <a:t>Lin.Alg</a:t>
            </a:r>
            <a:r>
              <a:rPr lang="de-DE" sz="2400" dirty="0" smtClean="0"/>
              <a:t>.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3" y="1019175"/>
            <a:ext cx="69246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Erzeugen eines LGS, linearen Gleichungssystems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31</a:t>
            </a:fld>
            <a:endParaRPr lang="de-DE" sz="1600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379" y="851474"/>
            <a:ext cx="7386221" cy="520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Erzeugen eines LGS, linearen Gleichungssystems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32</a:t>
            </a:fld>
            <a:endParaRPr lang="de-DE" sz="1600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64" y="761531"/>
            <a:ext cx="7386221" cy="520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321508" y="4616971"/>
            <a:ext cx="3832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Mehrdeutige Lösungen kann</a:t>
            </a:r>
          </a:p>
          <a:p>
            <a:r>
              <a:rPr lang="de-DE" sz="2400" dirty="0" smtClean="0"/>
              <a:t>man erhalten, wenn man </a:t>
            </a:r>
          </a:p>
          <a:p>
            <a:r>
              <a:rPr lang="de-DE" sz="2400" dirty="0" smtClean="0"/>
              <a:t>zwei Zeilen frei wählt und die</a:t>
            </a:r>
            <a:br>
              <a:rPr lang="de-DE" sz="2400" dirty="0" smtClean="0"/>
            </a:br>
            <a:r>
              <a:rPr lang="de-DE" sz="2400" dirty="0" smtClean="0"/>
              <a:t>dritte linear kombiniert.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Erzeugen eines LGS, linearen Gleichungssystems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33</a:t>
            </a:fld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524655" y="6011056"/>
            <a:ext cx="3822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Pdf</a:t>
            </a:r>
            <a:r>
              <a:rPr lang="de-DE" sz="2400" dirty="0" smtClean="0"/>
              <a:t> bei Algebra/ Gleichungen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828" y="3833527"/>
            <a:ext cx="662305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8251" y="1005199"/>
            <a:ext cx="5375749" cy="27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32710" y="839450"/>
            <a:ext cx="37153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Gleichungssystem erzeugen,</a:t>
            </a:r>
          </a:p>
          <a:p>
            <a:r>
              <a:rPr lang="de-DE" sz="2400" dirty="0" smtClean="0"/>
              <a:t>das dann eine „vernünftige</a:t>
            </a:r>
          </a:p>
          <a:p>
            <a:r>
              <a:rPr lang="de-DE" sz="2400" dirty="0" smtClean="0"/>
              <a:t>1-dimensionale Lösung hat. </a:t>
            </a:r>
          </a:p>
          <a:p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Ebene in vektorieller Darstellung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34</a:t>
            </a:fld>
            <a:endParaRPr lang="de-DE" sz="1600" dirty="0"/>
          </a:p>
        </p:txBody>
      </p:sp>
      <p:sp>
        <p:nvSpPr>
          <p:cNvPr id="7" name="Zierrahmen 6"/>
          <p:cNvSpPr/>
          <p:nvPr/>
        </p:nvSpPr>
        <p:spPr>
          <a:xfrm>
            <a:off x="4427984" y="4437112"/>
            <a:ext cx="4427984" cy="1368152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alle reelle Zahl s und t erhält man einen </a:t>
            </a:r>
            <a:r>
              <a:rPr lang="de-DE" dirty="0" err="1" smtClean="0"/>
              <a:t>Ebenenpunkt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Jeder </a:t>
            </a:r>
            <a:r>
              <a:rPr lang="de-DE" dirty="0" err="1" smtClean="0"/>
              <a:t>Ebenenpunkt</a:t>
            </a:r>
            <a:r>
              <a:rPr lang="de-DE" dirty="0" smtClean="0"/>
              <a:t> lässt sich durch ein passendes Paar s und t erreichen.</a:t>
            </a:r>
            <a:endParaRPr lang="de-DE" dirty="0"/>
          </a:p>
        </p:txBody>
      </p:sp>
      <p:pic>
        <p:nvPicPr>
          <p:cNvPr id="9" name="Grafik 8" descr="archi50dw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813" y="4461919"/>
            <a:ext cx="2057404" cy="46634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336431" y="4895558"/>
            <a:ext cx="1115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Neue Datei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Ebene in Parameterform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35</a:t>
            </a:fld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1664138"/>
            <a:ext cx="2517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ArchimedesGeo3D</a:t>
            </a:r>
          </a:p>
          <a:p>
            <a:r>
              <a:rPr lang="de-DE" sz="2400" dirty="0" smtClean="0"/>
              <a:t>In </a:t>
            </a:r>
            <a:r>
              <a:rPr lang="de-DE" sz="2400" dirty="0" err="1" smtClean="0"/>
              <a:t>mystudy</a:t>
            </a:r>
            <a:endParaRPr lang="de-DE" sz="2400" dirty="0" smtClean="0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06" y="1127491"/>
            <a:ext cx="62182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archi50dw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5189" y="860590"/>
            <a:ext cx="2057404" cy="466345"/>
          </a:xfrm>
          <a:prstGeom prst="rect">
            <a:avLst/>
          </a:prstGeom>
        </p:spPr>
      </p:pic>
      <p:pic>
        <p:nvPicPr>
          <p:cNvPr id="10" name="Grafik 9" descr="archi50dw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662" y="4841747"/>
            <a:ext cx="2057404" cy="46634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829994" y="1237958"/>
            <a:ext cx="1115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Neue Datei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6634" y="5484057"/>
            <a:ext cx="1793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Ebene mit Geraden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Lösen eines LGS, linearen Gleichungssystems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36</a:t>
            </a:fld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172963" y="5166994"/>
            <a:ext cx="2517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ArchimedesGeo3D</a:t>
            </a:r>
          </a:p>
          <a:p>
            <a:r>
              <a:rPr lang="de-DE" sz="2400" dirty="0" smtClean="0"/>
              <a:t>In </a:t>
            </a:r>
            <a:r>
              <a:rPr lang="de-DE" sz="2400" dirty="0" err="1" smtClean="0"/>
              <a:t>mystudy</a:t>
            </a:r>
            <a:endParaRPr lang="de-DE" sz="2400" dirty="0" smtClean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226" y="920506"/>
            <a:ext cx="4237037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7244" y="1114841"/>
            <a:ext cx="32766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2248" y="4771024"/>
            <a:ext cx="62182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Zentraler Begriff: Linear unabhängig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37</a:t>
            </a:fld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483375" y="1918511"/>
            <a:ext cx="160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Dann heißt                    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2188014" y="1496939"/>
          <a:ext cx="1681293" cy="1239967"/>
        </p:xfrm>
        <a:graphic>
          <a:graphicData uri="http://schemas.openxmlformats.org/presentationml/2006/ole">
            <p:oleObj spid="_x0000_s47107" name="Equation" r:id="rId3" imgW="1054080" imgH="812520" progId="Equation.DSMT4">
              <p:embed/>
            </p:oleObj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780143" y="1266491"/>
          <a:ext cx="3860800" cy="381000"/>
        </p:xfrm>
        <a:graphic>
          <a:graphicData uri="http://schemas.openxmlformats.org/presentationml/2006/ole">
            <p:oleObj spid="_x0000_s47108" name="Equation" r:id="rId4" imgW="3860640" imgH="380880" progId="Equation.DSMT4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994764" y="1884840"/>
            <a:ext cx="377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</a:rPr>
              <a:t>eine Linearkombination </a:t>
            </a:r>
            <a:r>
              <a:rPr lang="de-DE" sz="2400" dirty="0" smtClean="0"/>
              <a:t>der 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591074" y="2552479"/>
            <a:ext cx="7572602" cy="1137171"/>
            <a:chOff x="661412" y="3072984"/>
            <a:chExt cx="7572602" cy="1137171"/>
          </a:xfrm>
        </p:grpSpPr>
        <p:sp>
          <p:nvSpPr>
            <p:cNvPr id="10" name="Textfeld 9"/>
            <p:cNvSpPr txBox="1"/>
            <p:nvPr/>
          </p:nvSpPr>
          <p:spPr>
            <a:xfrm>
              <a:off x="661412" y="3441972"/>
              <a:ext cx="2652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Kann die Gleichung </a:t>
              </a:r>
            </a:p>
          </p:txBody>
        </p:sp>
        <p:graphicFrame>
          <p:nvGraphicFramePr>
            <p:cNvPr id="47110" name="Object 6"/>
            <p:cNvGraphicFramePr>
              <a:graphicFrameLocks noChangeAspect="1"/>
            </p:cNvGraphicFramePr>
            <p:nvPr/>
          </p:nvGraphicFramePr>
          <p:xfrm>
            <a:off x="3306684" y="3072984"/>
            <a:ext cx="2114427" cy="1137171"/>
          </p:xfrm>
          <a:graphic>
            <a:graphicData uri="http://schemas.openxmlformats.org/presentationml/2006/ole">
              <p:oleObj spid="_x0000_s47110" name="Equation" r:id="rId5" imgW="1511280" imgH="812520" progId="Equation.DSMT4">
                <p:embed/>
              </p:oleObj>
            </a:graphicData>
          </a:graphic>
        </p:graphicFrame>
        <p:sp>
          <p:nvSpPr>
            <p:cNvPr id="12" name="Textfeld 11"/>
            <p:cNvSpPr txBox="1"/>
            <p:nvPr/>
          </p:nvSpPr>
          <p:spPr>
            <a:xfrm>
              <a:off x="5621311" y="3397002"/>
              <a:ext cx="26127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nur erfüllt werden, 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659337" y="1896349"/>
            <a:ext cx="8046717" cy="2276189"/>
            <a:chOff x="884420" y="2937358"/>
            <a:chExt cx="8046717" cy="2276189"/>
          </a:xfrm>
        </p:grpSpPr>
        <p:graphicFrame>
          <p:nvGraphicFramePr>
            <p:cNvPr id="47109" name="Object 5"/>
            <p:cNvGraphicFramePr>
              <a:graphicFrameLocks noChangeAspect="1"/>
            </p:cNvGraphicFramePr>
            <p:nvPr/>
          </p:nvGraphicFramePr>
          <p:xfrm>
            <a:off x="6061648" y="4782487"/>
            <a:ext cx="228600" cy="381000"/>
          </p:xfrm>
          <a:graphic>
            <a:graphicData uri="http://schemas.openxmlformats.org/presentationml/2006/ole">
              <p:oleObj spid="_x0000_s47109" name="Equation" r:id="rId6" imgW="228600" imgH="380880" progId="Equation.DSMT4">
                <p:embed/>
              </p:oleObj>
            </a:graphicData>
          </a:graphic>
        </p:graphicFrame>
        <p:sp>
          <p:nvSpPr>
            <p:cNvPr id="13" name="Textfeld 12"/>
            <p:cNvSpPr txBox="1"/>
            <p:nvPr/>
          </p:nvSpPr>
          <p:spPr>
            <a:xfrm>
              <a:off x="884420" y="4751882"/>
              <a:ext cx="1459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wenn alle </a:t>
              </a:r>
            </a:p>
          </p:txBody>
        </p:sp>
        <p:graphicFrame>
          <p:nvGraphicFramePr>
            <p:cNvPr id="47111" name="Object 7"/>
            <p:cNvGraphicFramePr>
              <a:graphicFrameLocks noChangeAspect="1"/>
            </p:cNvGraphicFramePr>
            <p:nvPr/>
          </p:nvGraphicFramePr>
          <p:xfrm>
            <a:off x="2347157" y="4766872"/>
            <a:ext cx="762000" cy="441533"/>
          </p:xfrm>
          <a:graphic>
            <a:graphicData uri="http://schemas.openxmlformats.org/presentationml/2006/ole">
              <p:oleObj spid="_x0000_s47111" name="Equation" r:id="rId7" imgW="761760" imgH="380880" progId="Equation.DSMT4">
                <p:embed/>
              </p:oleObj>
            </a:graphicData>
          </a:graphic>
        </p:graphicFrame>
        <p:sp>
          <p:nvSpPr>
            <p:cNvPr id="15" name="Textfeld 14"/>
            <p:cNvSpPr txBox="1"/>
            <p:nvPr/>
          </p:nvSpPr>
          <p:spPr>
            <a:xfrm>
              <a:off x="3222886" y="4751882"/>
              <a:ext cx="2854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sind, dann heißen die  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370821" y="4721902"/>
              <a:ext cx="2560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solidFill>
                    <a:srgbClr val="00B050"/>
                  </a:solidFill>
                </a:rPr>
                <a:t>linear unabhängig</a:t>
              </a:r>
              <a:r>
                <a:rPr lang="de-DE" sz="2400" dirty="0" smtClean="0"/>
                <a:t>.</a:t>
              </a:r>
            </a:p>
          </p:txBody>
        </p:sp>
        <p:graphicFrame>
          <p:nvGraphicFramePr>
            <p:cNvPr id="26" name="Object 5"/>
            <p:cNvGraphicFramePr>
              <a:graphicFrameLocks noChangeAspect="1"/>
            </p:cNvGraphicFramePr>
            <p:nvPr/>
          </p:nvGraphicFramePr>
          <p:xfrm>
            <a:off x="7988419" y="2937358"/>
            <a:ext cx="228600" cy="381000"/>
          </p:xfrm>
          <a:graphic>
            <a:graphicData uri="http://schemas.openxmlformats.org/presentationml/2006/ole">
              <p:oleObj spid="_x0000_s47117" name="Equation" r:id="rId8" imgW="228600" imgH="380880" progId="Equation.DSMT4">
                <p:embed/>
              </p:oleObj>
            </a:graphicData>
          </a:graphic>
        </p:graphicFrame>
      </p:grpSp>
      <p:sp>
        <p:nvSpPr>
          <p:cNvPr id="17" name="Textfeld 16"/>
          <p:cNvSpPr txBox="1"/>
          <p:nvPr/>
        </p:nvSpPr>
        <p:spPr>
          <a:xfrm>
            <a:off x="2660638" y="4313708"/>
            <a:ext cx="752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heißt dann  </a:t>
            </a:r>
            <a:r>
              <a:rPr lang="de-DE" sz="2400" b="1" dirty="0" smtClean="0">
                <a:solidFill>
                  <a:srgbClr val="00B050"/>
                </a:solidFill>
              </a:rPr>
              <a:t>linear unabhängige Menge</a:t>
            </a:r>
            <a:r>
              <a:rPr lang="de-DE" sz="2400" dirty="0" smtClean="0"/>
              <a:t> in VR </a:t>
            </a:r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728999" y="4331596"/>
          <a:ext cx="1803400" cy="431800"/>
        </p:xfrm>
        <a:graphic>
          <a:graphicData uri="http://schemas.openxmlformats.org/presentationml/2006/ole">
            <p:oleObj spid="_x0000_s47112" name="Equation" r:id="rId9" imgW="1803240" imgH="431640" progId="Equation.DSMT4">
              <p:embed/>
            </p:oleObj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8593832" y="5950106"/>
          <a:ext cx="228600" cy="381000"/>
        </p:xfrm>
        <a:graphic>
          <a:graphicData uri="http://schemas.openxmlformats.org/presentationml/2006/ole">
            <p:oleObj spid="_x0000_s47113" name="Equation" r:id="rId10" imgW="228600" imgH="380880" progId="Equation.DSMT4">
              <p:embed/>
            </p:oleObj>
          </a:graphicData>
        </a:graphic>
      </p:graphicFrame>
      <p:sp>
        <p:nvSpPr>
          <p:cNvPr id="23" name="Textfeld 22"/>
          <p:cNvSpPr txBox="1"/>
          <p:nvPr/>
        </p:nvSpPr>
        <p:spPr>
          <a:xfrm>
            <a:off x="379828" y="5880295"/>
            <a:ext cx="819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Menge        aller Linearkombinationen heißt </a:t>
            </a:r>
            <a:r>
              <a:rPr lang="de-DE" sz="2400" b="1" dirty="0" smtClean="0">
                <a:solidFill>
                  <a:srgbClr val="00B050"/>
                </a:solidFill>
              </a:rPr>
              <a:t>lineare Hülle</a:t>
            </a:r>
            <a:r>
              <a:rPr lang="de-DE" sz="2400" b="1" dirty="0" smtClean="0"/>
              <a:t> </a:t>
            </a:r>
            <a:r>
              <a:rPr lang="de-DE" sz="2400" dirty="0" smtClean="0"/>
              <a:t>der</a:t>
            </a:r>
            <a:endParaRPr lang="de-DE" sz="24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1849438" y="5883275"/>
          <a:ext cx="520700" cy="431800"/>
        </p:xfrm>
        <a:graphic>
          <a:graphicData uri="http://schemas.openxmlformats.org/presentationml/2006/ole">
            <p:oleObj spid="_x0000_s47115" name="Equation" r:id="rId11" imgW="520560" imgH="431640" progId="Equation.DSMT4">
              <p:embed/>
            </p:oleObj>
          </a:graphicData>
        </a:graphic>
      </p:graphicFrame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636954" y="4855503"/>
          <a:ext cx="4775200" cy="889000"/>
        </p:xfrm>
        <a:graphic>
          <a:graphicData uri="http://schemas.openxmlformats.org/presentationml/2006/ole">
            <p:oleObj spid="_x0000_s47116" name="Equation" r:id="rId12" imgW="4775040" imgH="888840" progId="Equation.DSMT4">
              <p:embed/>
            </p:oleObj>
          </a:graphicData>
        </a:graphic>
      </p:graphicFrame>
      <p:sp>
        <p:nvSpPr>
          <p:cNvPr id="25" name="Gestreifter Pfeil nach rechts 24">
            <a:hlinkClick r:id="rId13" action="ppaction://hlinksldjump"/>
          </p:cNvPr>
          <p:cNvSpPr/>
          <p:nvPr/>
        </p:nvSpPr>
        <p:spPr>
          <a:xfrm>
            <a:off x="8196943" y="5078186"/>
            <a:ext cx="751114" cy="587828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Prüfen, ob eine Menge linear unabhängig ist.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38</a:t>
            </a:fld>
            <a:endParaRPr lang="de-DE" sz="1600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384" y="1112991"/>
            <a:ext cx="836537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Teilverhältnis-Aufgabe mit „linear unabhängig“.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39</a:t>
            </a:fld>
            <a:endParaRPr lang="de-DE" sz="1600" dirty="0"/>
          </a:p>
        </p:txBody>
      </p:sp>
      <p:pic>
        <p:nvPicPr>
          <p:cNvPr id="61443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612" y="861193"/>
            <a:ext cx="4641850" cy="31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 flipH="1">
            <a:off x="5222402" y="3169429"/>
            <a:ext cx="39215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OS wird sowohl mithilfe der einen Transversale FA und der anderen Transversale OE ausgedrückt. Beide  Terme werden dann gleichgesetzt.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47755" y="5648633"/>
            <a:ext cx="8996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Da a und b linear unabhängig sind, kann diese Gleichung nur gelten, wenn beide Klammern verschwinden.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973097" y="5943600"/>
            <a:ext cx="2611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Also: S teilt OE im Verhältnis 2:3.</a:t>
            </a:r>
          </a:p>
          <a:p>
            <a:r>
              <a:rPr lang="de-DE" sz="1400" b="1" dirty="0" smtClean="0">
                <a:solidFill>
                  <a:srgbClr val="FF0000"/>
                </a:solidFill>
              </a:rPr>
              <a:t>Also: S teilt  FA im Verhältnis 2:3.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Seite: Definitionen von Halbgruppe und Gruppe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4</a:t>
            </a:fld>
            <a:endParaRPr lang="de-DE" sz="1600" dirty="0"/>
          </a:p>
        </p:txBody>
      </p:sp>
      <p:sp>
        <p:nvSpPr>
          <p:cNvPr id="12" name="Zierrahmen 11"/>
          <p:cNvSpPr/>
          <p:nvPr/>
        </p:nvSpPr>
        <p:spPr>
          <a:xfrm>
            <a:off x="1043608" y="836712"/>
            <a:ext cx="7848872" cy="2160240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 smtClean="0"/>
              <a:t>Es gibt eine Menge M. Die Elemente seien mit a, b, c... bezeichnet.</a:t>
            </a:r>
          </a:p>
          <a:p>
            <a:r>
              <a:rPr lang="de-DE" b="1" dirty="0" smtClean="0"/>
              <a:t>Es ist eine Verknüpfung „o" unter diesen Elementen erklärt.</a:t>
            </a:r>
          </a:p>
          <a:p>
            <a:r>
              <a:rPr lang="de-DE" b="1" dirty="0" smtClean="0"/>
              <a:t>Axiom G1                a o b ist aus M                  Abgeschlossenheit</a:t>
            </a:r>
          </a:p>
          <a:p>
            <a:r>
              <a:rPr lang="de-DE" b="1" dirty="0" smtClean="0"/>
              <a:t>Axiom G2   Für alle a ,b, c aus M gilt  (a o b)o c = a o(b o c)  </a:t>
            </a:r>
            <a:r>
              <a:rPr lang="de-DE" b="1" dirty="0" err="1" smtClean="0"/>
              <a:t>Assoziativität</a:t>
            </a:r>
            <a:endParaRPr lang="de-DE" b="1" dirty="0" smtClean="0"/>
          </a:p>
          <a:p>
            <a:r>
              <a:rPr lang="de-DE" b="1" dirty="0" smtClean="0"/>
              <a:t>Axiom G3  Es existiert ein Element e in M, so dass für alle a aus M gilt</a:t>
            </a:r>
          </a:p>
          <a:p>
            <a:r>
              <a:rPr lang="de-DE" b="1" dirty="0" smtClean="0"/>
              <a:t> e o a = a und  a o e  = a    e heiß neutrales Element </a:t>
            </a:r>
            <a:r>
              <a:rPr lang="de-DE" sz="1200" b="1" dirty="0" smtClean="0"/>
              <a:t>(</a:t>
            </a:r>
            <a:r>
              <a:rPr lang="de-DE" sz="1200" b="1" dirty="0" err="1" smtClean="0"/>
              <a:t>Einslement</a:t>
            </a:r>
            <a:r>
              <a:rPr lang="de-DE" sz="1200" b="1" dirty="0" smtClean="0"/>
              <a:t>, Nullelement)</a:t>
            </a:r>
            <a:endParaRPr lang="de-DE" b="1" dirty="0" smtClean="0"/>
          </a:p>
          <a:p>
            <a:r>
              <a:rPr lang="de-DE" b="1" dirty="0" smtClean="0"/>
              <a:t>Erfüllt (M,o) diese Axiome (Gesetz), dann ist (M,o) eine </a:t>
            </a:r>
          </a:p>
          <a:p>
            <a:pPr algn="ctr"/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Halbgruppe mit neutralem Element    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de-DE" sz="1400" b="1" dirty="0" err="1" smtClean="0">
                <a:solidFill>
                  <a:schemeClr val="accent2">
                    <a:lumMod val="75000"/>
                  </a:schemeClr>
                </a:solidFill>
              </a:rPr>
              <a:t>Monoid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de-DE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619672" y="3501008"/>
            <a:ext cx="62067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echt positiven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negativen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geraden ganzen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graden natürlichen Zahlen}, o ist mal-rechnen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i="1" dirty="0" smtClean="0">
                <a:solidFill>
                  <a:schemeClr val="bg1">
                    <a:lumMod val="65000"/>
                  </a:schemeClr>
                </a:solidFill>
              </a:rPr>
              <a:t>M={Die ungeraden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ungeraden ganzen Zahlen}, o ist mal-rechnen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Vielfachen von 5 Zahlen}, o ist …….-rechnen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2x2-Matrizen},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M={Kongruenzabbildungen}, o ist hintereinander ausführen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Selber Beispiele suchen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2996952"/>
            <a:ext cx="9463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Beispiele zum Überlegen: Ist (M,o) eine </a:t>
            </a:r>
            <a:r>
              <a:rPr lang="de-DE" sz="2400" dirty="0" err="1" smtClean="0"/>
              <a:t>Halbruppe</a:t>
            </a:r>
            <a:r>
              <a:rPr lang="de-DE" sz="2400" dirty="0" smtClean="0"/>
              <a:t> mit Null  oder </a:t>
            </a:r>
            <a:r>
              <a:rPr lang="de-DE" sz="2400" dirty="0" err="1" smtClean="0"/>
              <a:t>Eins?j</a:t>
            </a:r>
            <a:r>
              <a:rPr lang="de-DE" sz="2400" dirty="0" smtClean="0"/>
              <a:t>/n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02300" y="188641"/>
            <a:ext cx="2753668" cy="1741759"/>
          </a:xfrm>
        </p:spPr>
        <p:txBody>
          <a:bodyPr>
            <a:normAutofit fontScale="90000"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Teilverhältnis-Aufgabe mit „linear unabhängig“.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40</a:t>
            </a:fld>
            <a:endParaRPr lang="de-DE" sz="1600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53975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41</a:t>
            </a:fld>
            <a:endParaRPr lang="de-DE" sz="1600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757170"/>
            <a:ext cx="3998912" cy="355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C:\Users\User\mathe-lehramt\algebra\linalg\tv-dr-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4061" y="899710"/>
            <a:ext cx="3306610" cy="3288832"/>
          </a:xfrm>
          <a:prstGeom prst="rect">
            <a:avLst/>
          </a:prstGeom>
          <a:noFill/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83568" y="188641"/>
            <a:ext cx="77724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Teilverhältnis-Aufgabe mit „linear unabhängig“.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2671" y="4660490"/>
            <a:ext cx="8042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Überlegen Sie, dass das gescherte Dreieck rechts dasselbe Problem löst, wie das Dreieck links.</a:t>
            </a:r>
          </a:p>
          <a:p>
            <a:r>
              <a:rPr lang="de-DE" sz="1600" dirty="0" smtClean="0"/>
              <a:t>Für das Rechte Dreieck könnte man S auch mit analytischen Methoden Berechnen, also  durch </a:t>
            </a:r>
          </a:p>
          <a:p>
            <a:r>
              <a:rPr lang="de-DE" sz="1600" dirty="0" smtClean="0"/>
              <a:t>Aufstellen von Geradengleichungen und Schnittpunktberechnung. </a:t>
            </a:r>
          </a:p>
          <a:p>
            <a:r>
              <a:rPr lang="de-DE" sz="1600" dirty="0" smtClean="0"/>
              <a:t>Versuchen Sie hier beide Methoden.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Skalarprodukt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42</a:t>
            </a:fld>
            <a:endParaRPr lang="de-DE" sz="1600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757238"/>
            <a:ext cx="7209072" cy="558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Skalarprodukt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43</a:t>
            </a:fld>
            <a:endParaRPr lang="de-DE" sz="1600" dirty="0"/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519793" y="972457"/>
          <a:ext cx="3467100" cy="3149600"/>
        </p:xfrm>
        <a:graphic>
          <a:graphicData uri="http://schemas.openxmlformats.org/presentationml/2006/ole">
            <p:oleObj spid="_x0000_s101379" name="Equation" r:id="rId3" imgW="3466800" imgH="3149280" progId="Equation.DSMT4">
              <p:embed/>
            </p:oleObj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4374243" y="979714"/>
          <a:ext cx="1828650" cy="2955472"/>
        </p:xfrm>
        <a:graphic>
          <a:graphicData uri="http://schemas.openxmlformats.org/presentationml/2006/ole">
            <p:oleObj spid="_x0000_s101380" name="Equation" r:id="rId4" imgW="1701720" imgH="2692080" progId="Equation.DSMT4">
              <p:embed/>
            </p:oleObj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6496957" y="1054100"/>
          <a:ext cx="2159000" cy="2692400"/>
        </p:xfrm>
        <a:graphic>
          <a:graphicData uri="http://schemas.openxmlformats.org/presentationml/2006/ole">
            <p:oleObj spid="_x0000_s101381" name="Equation" r:id="rId5" imgW="2158920" imgH="2692080" progId="Equation.DSMT4">
              <p:embed/>
            </p:oleObj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278493" y="4220936"/>
          <a:ext cx="3035300" cy="342900"/>
        </p:xfrm>
        <a:graphic>
          <a:graphicData uri="http://schemas.openxmlformats.org/presentationml/2006/ole">
            <p:oleObj spid="_x0000_s101382" name="Equation" r:id="rId6" imgW="3035160" imgH="342720" progId="Equation.DSMT4">
              <p:embed/>
            </p:oleObj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271690" y="4890860"/>
          <a:ext cx="7073900" cy="1231900"/>
        </p:xfrm>
        <a:graphic>
          <a:graphicData uri="http://schemas.openxmlformats.org/presentationml/2006/ole">
            <p:oleObj spid="_x0000_s101383" name="Equation" r:id="rId7" imgW="7073640" imgH="1231560" progId="Equation.DSMT4">
              <p:embed/>
            </p:oleObj>
          </a:graphicData>
        </a:graphic>
      </p:graphicFrame>
      <p:sp>
        <p:nvSpPr>
          <p:cNvPr id="9" name="Zierrahmen 8"/>
          <p:cNvSpPr/>
          <p:nvPr/>
        </p:nvSpPr>
        <p:spPr>
          <a:xfrm>
            <a:off x="4572000" y="3967842"/>
            <a:ext cx="3396342" cy="1257301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Dafür nimmt man das Skalarprodukt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Skalarprodukt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44</a:t>
            </a:fld>
            <a:endParaRPr lang="de-DE" sz="1600" dirty="0"/>
          </a:p>
        </p:txBody>
      </p:sp>
      <p:sp>
        <p:nvSpPr>
          <p:cNvPr id="5" name="Zierrahmen 4"/>
          <p:cNvSpPr/>
          <p:nvPr/>
        </p:nvSpPr>
        <p:spPr>
          <a:xfrm>
            <a:off x="293914" y="755068"/>
            <a:ext cx="8490857" cy="3865917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 smtClean="0"/>
              <a:t>Gegeben ist ein Vektorraum VR über  einem Körper K  (hier K=     ) und eine Basis B. Vektoren a und b  haben Darstellung  ihre  Darstellung mit den Komponenten a</a:t>
            </a:r>
            <a:r>
              <a:rPr lang="de-DE" b="1" baseline="-25000" dirty="0" smtClean="0"/>
              <a:t>i</a:t>
            </a:r>
            <a:r>
              <a:rPr lang="de-DE" b="1" dirty="0" smtClean="0"/>
              <a:t>  und b</a:t>
            </a:r>
            <a:r>
              <a:rPr lang="de-DE" b="1" baseline="-25000" dirty="0" smtClean="0"/>
              <a:t>i</a:t>
            </a:r>
            <a:r>
              <a:rPr lang="de-DE" b="1" dirty="0" smtClean="0"/>
              <a:t>  aus K bzgl.  der Basis B. </a:t>
            </a:r>
          </a:p>
          <a:p>
            <a:r>
              <a:rPr lang="de-DE" b="1" dirty="0" smtClean="0"/>
              <a:t>Dann ist durch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ein  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Skalarprodukt </a:t>
            </a:r>
            <a:r>
              <a:rPr lang="de-DE" b="1" dirty="0" smtClean="0"/>
              <a:t>definiert.  Handelt es sich um den Körper der reellen Zahlen, dann heißt der VR nun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euklidischer VR .</a:t>
            </a:r>
            <a:endParaRPr lang="de-DE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6622142" y="1052913"/>
          <a:ext cx="317501" cy="286030"/>
        </p:xfrm>
        <a:graphic>
          <a:graphicData uri="http://schemas.openxmlformats.org/presentationml/2006/ole">
            <p:oleObj spid="_x0000_s70659" name="Equation" r:id="rId3" imgW="177480" imgH="177480" progId="Equation.DSMT4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2128838" y="2011363"/>
          <a:ext cx="4656137" cy="1419225"/>
        </p:xfrm>
        <a:graphic>
          <a:graphicData uri="http://schemas.openxmlformats.org/presentationml/2006/ole">
            <p:oleObj spid="_x0000_s70660" name="Equation" r:id="rId4" imgW="3543120" imgH="1079280" progId="Equation.DSMT4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04157" y="5143500"/>
            <a:ext cx="8385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Dieses Skalarprodukt wird auch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Standard-Skalarprodukt </a:t>
            </a:r>
            <a:r>
              <a:rPr lang="de-DE" sz="2400" dirty="0" smtClean="0"/>
              <a:t>genannt.</a:t>
            </a:r>
          </a:p>
          <a:p>
            <a:r>
              <a:rPr lang="de-DE" sz="2400" dirty="0" smtClean="0"/>
              <a:t>Es erfüllt die Axiome einer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positiv-definiten </a:t>
            </a: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Bilinearform</a:t>
            </a:r>
            <a:r>
              <a:rPr lang="de-DE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Bilinearform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45</a:t>
            </a:fld>
            <a:endParaRPr lang="de-DE" sz="1600" dirty="0"/>
          </a:p>
        </p:txBody>
      </p:sp>
      <p:sp>
        <p:nvSpPr>
          <p:cNvPr id="5" name="Zierrahmen 4"/>
          <p:cNvSpPr/>
          <p:nvPr/>
        </p:nvSpPr>
        <p:spPr>
          <a:xfrm>
            <a:off x="293914" y="755068"/>
            <a:ext cx="8490857" cy="5302832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2000" b="1" dirty="0" smtClean="0"/>
          </a:p>
          <a:p>
            <a:endParaRPr lang="de-DE" sz="2000" b="1" dirty="0" smtClean="0"/>
          </a:p>
          <a:p>
            <a:r>
              <a:rPr lang="de-DE" sz="2000" b="1" dirty="0" smtClean="0"/>
              <a:t>Gegeben ist ein Vektorraum VR über  einem Körper K .</a:t>
            </a:r>
          </a:p>
          <a:p>
            <a:r>
              <a:rPr lang="de-DE" sz="2000" b="1" dirty="0" smtClean="0">
                <a:solidFill>
                  <a:schemeClr val="tx1"/>
                </a:solidFill>
              </a:rPr>
              <a:t>Eine Abbildung  f : </a:t>
            </a:r>
            <a:r>
              <a:rPr lang="de-DE" sz="2000" b="1" dirty="0" err="1" smtClean="0">
                <a:solidFill>
                  <a:schemeClr val="tx1"/>
                </a:solidFill>
              </a:rPr>
              <a:t>VxV</a:t>
            </a:r>
            <a:r>
              <a:rPr lang="de-DE" sz="2000" b="1" dirty="0" smtClean="0">
                <a:solidFill>
                  <a:schemeClr val="tx1"/>
                </a:solidFill>
              </a:rPr>
              <a:t> --&gt; K, die also jedem Paar von Vektoren ein Element aus K (z.B. eine reelle Zahl) zuordnet , so dass die folgenden Eigenschaften gelten</a:t>
            </a:r>
          </a:p>
          <a:p>
            <a:endParaRPr lang="de-DE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de-DE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de-DE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2000" b="1" dirty="0" smtClean="0">
                <a:solidFill>
                  <a:schemeClr val="tx1"/>
                </a:solidFill>
              </a:rPr>
              <a:t>heißt</a:t>
            </a:r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Bilinearform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de-DE" sz="2000" b="1" dirty="0" smtClean="0">
                <a:solidFill>
                  <a:schemeClr val="tx1"/>
                </a:solidFill>
              </a:rPr>
              <a:t>Gilt dazu noch </a:t>
            </a:r>
          </a:p>
          <a:p>
            <a:endParaRPr lang="de-DE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2000" b="1" dirty="0" smtClean="0">
                <a:solidFill>
                  <a:schemeClr val="tx1"/>
                </a:solidFill>
              </a:rPr>
              <a:t>heißt  die Funktion  </a:t>
            </a:r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symmetrische </a:t>
            </a: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Bilinearform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. </a:t>
            </a:r>
            <a:endParaRPr lang="de-DE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2000" b="1" dirty="0" smtClean="0">
                <a:solidFill>
                  <a:schemeClr val="tx1"/>
                </a:solidFill>
              </a:rPr>
              <a:t>Gilt dazu noch </a:t>
            </a:r>
          </a:p>
          <a:p>
            <a:endParaRPr lang="de-DE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2000" b="1" dirty="0" smtClean="0">
                <a:solidFill>
                  <a:schemeClr val="tx1"/>
                </a:solidFill>
              </a:rPr>
              <a:t>      heißt  die Funktion  </a:t>
            </a:r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positiv definite </a:t>
            </a: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Bilinearform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.</a:t>
            </a:r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de-DE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992414" y="2642507"/>
          <a:ext cx="7615666" cy="753835"/>
        </p:xfrm>
        <a:graphic>
          <a:graphicData uri="http://schemas.openxmlformats.org/presentationml/2006/ole">
            <p:oleObj spid="_x0000_s110597" name="Equation" r:id="rId3" imgW="5003640" imgH="495000" progId="Equation.DSMT4">
              <p:embed/>
            </p:oleObj>
          </a:graphicData>
        </a:graphic>
      </p:graphicFrame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3432856" y="3991656"/>
          <a:ext cx="1893887" cy="349250"/>
        </p:xfrm>
        <a:graphic>
          <a:graphicData uri="http://schemas.openxmlformats.org/presentationml/2006/ole">
            <p:oleObj spid="_x0000_s110598" name="Equation" r:id="rId4" imgW="1244520" imgH="228600" progId="Equation.DSMT4">
              <p:embed/>
            </p:oleObj>
          </a:graphicData>
        </a:graphic>
      </p:graphicFrame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3054349" y="5012871"/>
          <a:ext cx="2460173" cy="391886"/>
        </p:xfrm>
        <a:graphic>
          <a:graphicData uri="http://schemas.openxmlformats.org/presentationml/2006/ole">
            <p:oleObj spid="_x0000_s110600" name="Equation" r:id="rId5" imgW="14349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Positiv definite symmetrische </a:t>
            </a:r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Bilinearform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46</a:t>
            </a:fld>
            <a:endParaRPr lang="de-DE" sz="1600" dirty="0"/>
          </a:p>
        </p:txBody>
      </p:sp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273956" y="797379"/>
          <a:ext cx="7615666" cy="753835"/>
        </p:xfrm>
        <a:graphic>
          <a:graphicData uri="http://schemas.openxmlformats.org/presentationml/2006/ole">
            <p:oleObj spid="_x0000_s111619" name="Equation" r:id="rId3" imgW="5003640" imgH="495000" progId="Equation.DSMT4">
              <p:embed/>
            </p:oleObj>
          </a:graphicData>
        </a:graphic>
      </p:graphicFrame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4479924" y="1656896"/>
          <a:ext cx="2182813" cy="349250"/>
        </p:xfrm>
        <a:graphic>
          <a:graphicData uri="http://schemas.openxmlformats.org/presentationml/2006/ole">
            <p:oleObj spid="_x0000_s111620" name="Equation" r:id="rId4" imgW="1434960" imgH="228600" progId="Equation.DSMT4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26571" y="2041071"/>
            <a:ext cx="827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Das Standard-Skalarprodukt erfüllt  alle diese Gesetze</a:t>
            </a:r>
            <a:r>
              <a:rPr lang="de-DE" sz="2400" dirty="0" smtClean="0"/>
              <a:t>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61257" y="3396343"/>
            <a:ext cx="114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Beweis:</a:t>
            </a:r>
          </a:p>
        </p:txBody>
      </p:sp>
      <p:graphicFrame>
        <p:nvGraphicFramePr>
          <p:cNvPr id="111623" name="Object 7"/>
          <p:cNvGraphicFramePr>
            <a:graphicFrameLocks noChangeAspect="1"/>
          </p:cNvGraphicFramePr>
          <p:nvPr/>
        </p:nvGraphicFramePr>
        <p:xfrm>
          <a:off x="472621" y="2628900"/>
          <a:ext cx="1850573" cy="391886"/>
        </p:xfrm>
        <a:graphic>
          <a:graphicData uri="http://schemas.openxmlformats.org/presentationml/2006/ole">
            <p:oleObj spid="_x0000_s111623" name="Equation" r:id="rId5" imgW="1079280" imgH="228600" progId="Equation.DSMT4">
              <p:embed/>
            </p:oleObj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432957" y="2579914"/>
            <a:ext cx="4056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s.o. ; alternative Schreibweisen</a:t>
            </a:r>
          </a:p>
        </p:txBody>
      </p:sp>
      <p:graphicFrame>
        <p:nvGraphicFramePr>
          <p:cNvPr id="111624" name="Object 8"/>
          <p:cNvGraphicFramePr>
            <a:graphicFrameLocks noChangeAspect="1"/>
          </p:cNvGraphicFramePr>
          <p:nvPr/>
        </p:nvGraphicFramePr>
        <p:xfrm>
          <a:off x="6445247" y="2696936"/>
          <a:ext cx="2698753" cy="340179"/>
        </p:xfrm>
        <a:graphic>
          <a:graphicData uri="http://schemas.openxmlformats.org/presentationml/2006/ole">
            <p:oleObj spid="_x0000_s111624" name="Equation" r:id="rId6" imgW="1511280" imgH="190440" progId="Equation.DSMT4">
              <p:embed/>
            </p:oleObj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489857" y="3053443"/>
            <a:ext cx="821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Alternative Namen: Punktprodukt, </a:t>
            </a:r>
            <a:r>
              <a:rPr lang="de-DE" dirty="0" err="1" smtClean="0"/>
              <a:t>dot-product</a:t>
            </a:r>
            <a:r>
              <a:rPr lang="de-DE" dirty="0" smtClean="0"/>
              <a:t>, inneres Produkt, euklidisches Produkt</a:t>
            </a:r>
          </a:p>
        </p:txBody>
      </p:sp>
      <p:graphicFrame>
        <p:nvGraphicFramePr>
          <p:cNvPr id="111625" name="Object 9"/>
          <p:cNvGraphicFramePr>
            <a:graphicFrameLocks noChangeAspect="1"/>
          </p:cNvGraphicFramePr>
          <p:nvPr/>
        </p:nvGraphicFramePr>
        <p:xfrm>
          <a:off x="448128" y="3868964"/>
          <a:ext cx="4851400" cy="2222500"/>
        </p:xfrm>
        <a:graphic>
          <a:graphicData uri="http://schemas.openxmlformats.org/presentationml/2006/ole">
            <p:oleObj spid="_x0000_s111625" name="Equation" r:id="rId7" imgW="4851360" imgH="2222280" progId="Equation.DSMT4">
              <p:embed/>
            </p:oleObj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5339561" y="3837214"/>
            <a:ext cx="380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Auf diese Weise werden</a:t>
            </a:r>
          </a:p>
          <a:p>
            <a:r>
              <a:rPr lang="de-DE" sz="2400" dirty="0" smtClean="0"/>
              <a:t>die ersten fünf Gesetze </a:t>
            </a:r>
          </a:p>
          <a:p>
            <a:r>
              <a:rPr lang="de-DE" sz="2400" dirty="0" smtClean="0"/>
              <a:t>direkt aus den reellen Zahlen</a:t>
            </a:r>
          </a:p>
          <a:p>
            <a:r>
              <a:rPr lang="de-DE" sz="2400" dirty="0" smtClean="0"/>
              <a:t>übertragen. </a:t>
            </a:r>
          </a:p>
        </p:txBody>
      </p:sp>
      <p:graphicFrame>
        <p:nvGraphicFramePr>
          <p:cNvPr id="111626" name="Object 10"/>
          <p:cNvGraphicFramePr>
            <a:graphicFrameLocks noChangeAspect="1"/>
          </p:cNvGraphicFramePr>
          <p:nvPr/>
        </p:nvGraphicFramePr>
        <p:xfrm>
          <a:off x="770618" y="1672318"/>
          <a:ext cx="1893888" cy="349250"/>
        </p:xfrm>
        <a:graphic>
          <a:graphicData uri="http://schemas.openxmlformats.org/presentationml/2006/ole">
            <p:oleObj spid="_x0000_s111626" name="Equation" r:id="rId8" imgW="1244520" imgH="228600" progId="Equation.DSMT4">
              <p:embed/>
            </p:oleObj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5452412" y="5323114"/>
            <a:ext cx="3076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Das letzte Gesetz bedeutet:</a:t>
            </a:r>
          </a:p>
          <a:p>
            <a:r>
              <a:rPr lang="de-DE" sz="2000" dirty="0" smtClean="0"/>
              <a:t>Vektorlänge(</a:t>
            </a:r>
            <a:r>
              <a:rPr lang="de-DE" sz="2000" dirty="0" err="1" smtClean="0"/>
              <a:t>nquadrat</a:t>
            </a:r>
            <a:r>
              <a:rPr lang="de-DE" sz="2000" dirty="0" smtClean="0"/>
              <a:t>) ist </a:t>
            </a:r>
          </a:p>
          <a:p>
            <a:r>
              <a:rPr lang="de-DE" sz="2000" dirty="0" smtClean="0"/>
              <a:t>Positive (außer Nullvektor)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Skalarprodukt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47</a:t>
            </a:fld>
            <a:endParaRPr lang="de-DE" sz="1600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8035"/>
            <a:ext cx="9144000" cy="508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91885" y="5584373"/>
            <a:ext cx="8400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In unserem Aufbau ist der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Algebrateil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schon bewiesen und die (lila) </a:t>
            </a:r>
          </a:p>
          <a:p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Kosinus-Aussage ist wegen des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el.geometrischen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Kosinussatzes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eine Folgerung.</a:t>
            </a:r>
          </a:p>
          <a:p>
            <a:r>
              <a:rPr lang="de-DE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Skalarprodukt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48</a:t>
            </a:fld>
            <a:endParaRPr lang="de-DE" sz="16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95" y="727023"/>
            <a:ext cx="8439461" cy="555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0" y="3657600"/>
            <a:ext cx="114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Beweis: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Skalarprodukt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49</a:t>
            </a:fld>
            <a:endParaRPr lang="de-DE" sz="1600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7308"/>
            <a:ext cx="6670623" cy="556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355771" y="1289957"/>
            <a:ext cx="3683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Darstellung in der Standard-</a:t>
            </a:r>
          </a:p>
          <a:p>
            <a:r>
              <a:rPr lang="de-DE" sz="2400" dirty="0" smtClean="0"/>
              <a:t>Basis. Es ist eine ONB, </a:t>
            </a:r>
          </a:p>
          <a:p>
            <a:r>
              <a:rPr lang="de-DE" sz="2400" dirty="0" err="1" smtClean="0"/>
              <a:t>Ortho</a:t>
            </a:r>
            <a:r>
              <a:rPr lang="de-DE" sz="2400" dirty="0" smtClean="0"/>
              <a:t>-Normal-Basis,</a:t>
            </a:r>
          </a:p>
          <a:p>
            <a:r>
              <a:rPr lang="de-DE" sz="2400" dirty="0" smtClean="0"/>
              <a:t>also senkrecht und Länge 1.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074228" y="2939143"/>
            <a:ext cx="27105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Sie kann man in der 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Schule aus der 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Kosinus-Def. des</a:t>
            </a:r>
          </a:p>
          <a:p>
            <a:r>
              <a:rPr lang="de-DE" sz="2400" dirty="0" err="1" smtClean="0">
                <a:solidFill>
                  <a:srgbClr val="0070C0"/>
                </a:solidFill>
              </a:rPr>
              <a:t>Skalarproduktes</a:t>
            </a:r>
            <a:endParaRPr lang="de-DE" sz="2400" dirty="0" smtClean="0">
              <a:solidFill>
                <a:srgbClr val="0070C0"/>
              </a:solidFill>
            </a:endParaRPr>
          </a:p>
          <a:p>
            <a:r>
              <a:rPr lang="de-DE" sz="2400" dirty="0" smtClean="0">
                <a:solidFill>
                  <a:srgbClr val="0070C0"/>
                </a:solidFill>
              </a:rPr>
              <a:t>die Standardform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herleiten.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Seite: Definitionen von Halbgruppe und Gruppe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5</a:t>
            </a:fld>
            <a:endParaRPr lang="de-DE" sz="1600" dirty="0"/>
          </a:p>
        </p:txBody>
      </p:sp>
      <p:sp>
        <p:nvSpPr>
          <p:cNvPr id="12" name="Zierrahmen 11"/>
          <p:cNvSpPr/>
          <p:nvPr/>
        </p:nvSpPr>
        <p:spPr>
          <a:xfrm>
            <a:off x="1043608" y="836712"/>
            <a:ext cx="7272808" cy="2160240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 smtClean="0"/>
              <a:t>Es gibt eine Menge M. Die Elemente seien mit a, b, c... bezeichnet.</a:t>
            </a:r>
          </a:p>
          <a:p>
            <a:r>
              <a:rPr lang="de-DE" b="1" dirty="0" smtClean="0"/>
              <a:t>Es ist eine Verknüpfung „o" unter diesen Elementen erklärt.</a:t>
            </a:r>
          </a:p>
          <a:p>
            <a:r>
              <a:rPr lang="de-DE" b="1" dirty="0" smtClean="0"/>
              <a:t>Erfüllt (M,o) die Axiome  einer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Halbgruppe mit neutralem Element e und gilt</a:t>
            </a:r>
            <a:endParaRPr lang="de-DE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b="1" dirty="0" smtClean="0"/>
              <a:t>Axiom G4  Zu jedem a aus M existiert ein a‘ in M mit der Eigenschaft</a:t>
            </a:r>
          </a:p>
          <a:p>
            <a:r>
              <a:rPr lang="de-DE" b="1" dirty="0" smtClean="0"/>
              <a:t>a o a‘ = e und a‘ o a = e . Es ist dann a‘ das Inverse (Element) zu a.</a:t>
            </a:r>
          </a:p>
          <a:p>
            <a:r>
              <a:rPr lang="de-DE" b="1" dirty="0" smtClean="0"/>
              <a:t>Ist auch G4 erfüllt, dann heißt (M,o) eine 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Gruppe</a:t>
            </a:r>
            <a:endParaRPr lang="de-DE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619672" y="3501008"/>
            <a:ext cx="62708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i="1" dirty="0" smtClean="0">
                <a:solidFill>
                  <a:schemeClr val="bg1">
                    <a:lumMod val="65000"/>
                  </a:schemeClr>
                </a:solidFill>
              </a:rPr>
              <a:t>M={Die echt positiven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i="1" dirty="0" smtClean="0">
                <a:solidFill>
                  <a:schemeClr val="bg1">
                    <a:lumMod val="65000"/>
                  </a:schemeClr>
                </a:solidFill>
              </a:rPr>
              <a:t>M={Die echt negativen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geraden ganzen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i="1" dirty="0" smtClean="0">
                <a:solidFill>
                  <a:schemeClr val="bg1">
                    <a:lumMod val="65000"/>
                  </a:schemeClr>
                </a:solidFill>
              </a:rPr>
              <a:t>M={Die graden natürlichen Zahlen}, o ist mal-rechnen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i="1" dirty="0" smtClean="0">
                <a:solidFill>
                  <a:schemeClr val="bg1">
                    <a:lumMod val="65000"/>
                  </a:schemeClr>
                </a:solidFill>
              </a:rPr>
              <a:t>M={Die ungeraden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ungeraden ganzen Zahlen}, o ist mal-rechnen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i="1" dirty="0" smtClean="0">
                <a:solidFill>
                  <a:schemeClr val="bg1">
                    <a:lumMod val="65000"/>
                  </a:schemeClr>
                </a:solidFill>
              </a:rPr>
              <a:t>M={Die Vielfachen von 5 Zahlen}, o ist …….-rechnen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2x2-Matrizen},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M={Kongruenzabbildungen}, o ist hintereinander ausführen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Selber Beispiele suchen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2996952"/>
            <a:ext cx="673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Beispiele zum Überlegen: Ist (M,o) eine Gruppe? j/n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Geometrische Deutung des </a:t>
            </a:r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Skalarproduktes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50</a:t>
            </a:fld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5323114" y="849086"/>
            <a:ext cx="37433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Das Skalarprodukt hängt</a:t>
            </a:r>
          </a:p>
          <a:p>
            <a:r>
              <a:rPr lang="de-DE" sz="2400" dirty="0" smtClean="0"/>
              <a:t>Mit der Projektion des einen</a:t>
            </a:r>
          </a:p>
          <a:p>
            <a:r>
              <a:rPr lang="de-DE" sz="2400" dirty="0" smtClean="0"/>
              <a:t>Vektors auf den anderen </a:t>
            </a:r>
          </a:p>
          <a:p>
            <a:r>
              <a:rPr lang="de-DE" sz="2400" dirty="0" smtClean="0"/>
              <a:t>Zusammen.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433450" y="2808515"/>
            <a:ext cx="27803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Hat ein Vektor die 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Länge 1, dann ist das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Skalarprodukt die 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Länge der Projektion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des anderen 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Vektors  auf diesen.</a:t>
            </a:r>
          </a:p>
        </p:txBody>
      </p:sp>
      <p:pic>
        <p:nvPicPr>
          <p:cNvPr id="114698" name="Picture 10" descr="C:\Users\User\AppData\Local\Microsoft\Windows\Temporary Internet Files\Content.IE5\TI921PKM\CAZT07L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349828"/>
            <a:ext cx="5895975" cy="3419475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14313" y="5543550"/>
            <a:ext cx="8261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Physik:             Kraftvektor mal Wegvektor =</a:t>
            </a:r>
          </a:p>
          <a:p>
            <a:r>
              <a:rPr lang="de-DE" sz="2400" dirty="0" smtClean="0"/>
              <a:t>Kraft in Wegrichtung mal Weg= durch die Kraft verrichtete Arbeit.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Ebenendarstellung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Normalenform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51</a:t>
            </a:fld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221226" y="825909"/>
            <a:ext cx="27470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 heißt Normalenvektor.</a:t>
            </a:r>
          </a:p>
          <a:p>
            <a:r>
              <a:rPr lang="de-DE" dirty="0" smtClean="0"/>
              <a:t>„Normal“ ist ein anderes </a:t>
            </a:r>
          </a:p>
          <a:p>
            <a:r>
              <a:rPr lang="de-DE" dirty="0" smtClean="0"/>
              <a:t>Wort  für „senkrecht“ oder </a:t>
            </a:r>
          </a:p>
          <a:p>
            <a:r>
              <a:rPr lang="de-DE" dirty="0" smtClean="0"/>
              <a:t>„orthogonal“ </a:t>
            </a:r>
            <a:r>
              <a:rPr lang="de-DE" sz="2400" dirty="0" smtClean="0"/>
              <a:t>.</a:t>
            </a:r>
          </a:p>
          <a:p>
            <a:r>
              <a:rPr lang="de-DE" sz="1200" dirty="0" smtClean="0"/>
              <a:t>Latein bzw. Griechisch</a:t>
            </a:r>
            <a:endParaRPr lang="de-DE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Zwei Ebenen in </a:t>
            </a:r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Normalenform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52</a:t>
            </a:fld>
            <a:endParaRPr lang="de-DE" sz="1600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61" y="939897"/>
            <a:ext cx="8343541" cy="39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14092" y="5265175"/>
            <a:ext cx="902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Geben Sie zur Übung auch je eine Parameterdarstellung der Ebenen 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Zwei Ebenen in </a:t>
            </a:r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Normalenform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53</a:t>
            </a:fld>
            <a:endParaRPr lang="de-DE" sz="1600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490" y="1040058"/>
            <a:ext cx="7980643" cy="496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Warum heißt diese Geradengleichung  </a:t>
            </a:r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Normalenform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54</a:t>
            </a:fld>
            <a:endParaRPr lang="de-DE" sz="16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37574" y="764704"/>
            <a:ext cx="8417866" cy="461665"/>
            <a:chOff x="737574" y="764704"/>
            <a:chExt cx="8417866" cy="461665"/>
          </a:xfrm>
        </p:grpSpPr>
        <p:graphicFrame>
          <p:nvGraphicFramePr>
            <p:cNvPr id="29698" name="Object 2"/>
            <p:cNvGraphicFramePr>
              <a:graphicFrameLocks noChangeAspect="1"/>
            </p:cNvGraphicFramePr>
            <p:nvPr/>
          </p:nvGraphicFramePr>
          <p:xfrm>
            <a:off x="737574" y="764704"/>
            <a:ext cx="1674186" cy="432048"/>
          </p:xfrm>
          <a:graphic>
            <a:graphicData uri="http://schemas.openxmlformats.org/presentationml/2006/ole">
              <p:oleObj spid="_x0000_s29698" name="Equation" r:id="rId3" imgW="787320" imgH="203040" progId="Equation.DSMT4">
                <p:embed/>
              </p:oleObj>
            </a:graphicData>
          </a:graphic>
        </p:graphicFrame>
        <p:sp>
          <p:nvSpPr>
            <p:cNvPr id="5" name="Textfeld 4"/>
            <p:cNvSpPr txBox="1"/>
            <p:nvPr/>
          </p:nvSpPr>
          <p:spPr>
            <a:xfrm>
              <a:off x="2683860" y="764704"/>
              <a:ext cx="6471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Dies ist die </a:t>
              </a:r>
              <a:r>
                <a:rPr lang="de-DE" sz="2400" b="1" dirty="0" err="1" smtClean="0">
                  <a:solidFill>
                    <a:srgbClr val="00B050"/>
                  </a:solidFill>
                </a:rPr>
                <a:t>Normalenform</a:t>
              </a:r>
              <a:r>
                <a:rPr lang="de-DE" sz="2400" dirty="0" smtClean="0"/>
                <a:t> der Geradengleichung. </a:t>
              </a:r>
              <a:endParaRPr lang="de-DE" sz="2400" dirty="0"/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539552" y="1556792"/>
            <a:ext cx="190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Im Beispiel ist</a:t>
            </a:r>
            <a:endParaRPr lang="de-DE" sz="2400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398713" y="1571625"/>
          <a:ext cx="1735137" cy="401638"/>
        </p:xfrm>
        <a:graphic>
          <a:graphicData uri="http://schemas.openxmlformats.org/presentationml/2006/ole">
            <p:oleObj spid="_x0000_s29699" name="Equation" r:id="rId4" imgW="876240" imgH="203040" progId="Equation.DSMT4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300538" y="1543051"/>
            <a:ext cx="412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</a:t>
            </a:r>
            <a:r>
              <a:rPr lang="de-DE" sz="2400" dirty="0" err="1" smtClean="0"/>
              <a:t>Normalenform</a:t>
            </a:r>
            <a:r>
              <a:rPr lang="de-DE" sz="2400" dirty="0" smtClean="0"/>
              <a:t> der Geraden</a:t>
            </a: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428" y="2677601"/>
            <a:ext cx="8185151" cy="37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4418924" y="1927273"/>
            <a:ext cx="4725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Deutung ist ganz analog zu den Ebenen.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Abstand vom Ursprung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55</a:t>
            </a:fld>
            <a:endParaRPr lang="de-DE" sz="1600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3173388"/>
            <a:ext cx="89535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90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8693" y="2204358"/>
            <a:ext cx="435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Zwei Ebenen in unterschiedlicher Darstellung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56</a:t>
            </a:fld>
            <a:endParaRPr lang="de-DE" sz="1600" dirty="0"/>
          </a:p>
        </p:txBody>
      </p:sp>
      <p:pic>
        <p:nvPicPr>
          <p:cNvPr id="117788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066" y="817335"/>
            <a:ext cx="8686677" cy="179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77586" y="2759528"/>
            <a:ext cx="47071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In der TI-Datei ist beschrieben,</a:t>
            </a:r>
          </a:p>
          <a:p>
            <a:r>
              <a:rPr lang="de-DE" sz="2400" dirty="0" smtClean="0"/>
              <a:t>w</a:t>
            </a:r>
            <a:r>
              <a:rPr lang="de-DE" sz="2400" dirty="0" smtClean="0"/>
              <a:t>ie man diese Zeichnungen</a:t>
            </a:r>
          </a:p>
          <a:p>
            <a:r>
              <a:rPr lang="de-DE" sz="2400" dirty="0" smtClean="0"/>
              <a:t>e</a:t>
            </a:r>
            <a:r>
              <a:rPr lang="de-DE" sz="2400" dirty="0" smtClean="0"/>
              <a:t>rstellt.</a:t>
            </a:r>
          </a:p>
          <a:p>
            <a:r>
              <a:rPr lang="de-DE" sz="2400" dirty="0" smtClean="0"/>
              <a:t>Die Gleichung von Ebene 1 löst</a:t>
            </a:r>
          </a:p>
          <a:p>
            <a:r>
              <a:rPr lang="de-DE" sz="2400" dirty="0" smtClean="0"/>
              <a:t>man nach z auf, die andere gibt </a:t>
            </a:r>
            <a:br>
              <a:rPr lang="de-DE" sz="2400" dirty="0" smtClean="0"/>
            </a:br>
            <a:r>
              <a:rPr lang="de-DE" sz="2400" dirty="0" smtClean="0"/>
              <a:t>man direkt als Parameterdarstellung</a:t>
            </a:r>
            <a:br>
              <a:rPr lang="de-DE" sz="2400" dirty="0" smtClean="0"/>
            </a:br>
            <a:r>
              <a:rPr lang="de-DE" sz="2400" dirty="0" smtClean="0"/>
              <a:t>ein.</a:t>
            </a: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Zwei Ebenen in unterschiedlicher Darstellung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57</a:t>
            </a:fld>
            <a:endParaRPr lang="de-DE" sz="1600" dirty="0"/>
          </a:p>
        </p:txBody>
      </p:sp>
      <p:pic>
        <p:nvPicPr>
          <p:cNvPr id="117789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881743"/>
            <a:ext cx="7860846" cy="144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90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888" y="3200400"/>
            <a:ext cx="2350912" cy="22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235" y="2917825"/>
            <a:ext cx="5970477" cy="243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457200" y="2481943"/>
            <a:ext cx="551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Es ergibt sich direkt ein Gleichungssystem.</a:t>
            </a:r>
            <a:endParaRPr lang="de-DE" sz="24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604157" y="5502729"/>
            <a:ext cx="8034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Seine Lösung </a:t>
            </a:r>
            <a:r>
              <a:rPr lang="de-DE" sz="2400" dirty="0" err="1" smtClean="0"/>
              <a:t>lo</a:t>
            </a:r>
            <a:r>
              <a:rPr lang="de-DE" sz="2400" dirty="0" smtClean="0"/>
              <a:t> in Ebene 2 verwendet ergibt die Schnittgerade </a:t>
            </a:r>
          </a:p>
          <a:p>
            <a:r>
              <a:rPr lang="de-DE" sz="2400" dirty="0" smtClean="0"/>
              <a:t>direkt  in Parameterform. </a:t>
            </a: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Umwandlung von </a:t>
            </a:r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Ebenengleichungen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58</a:t>
            </a:fld>
            <a:endParaRPr lang="de-DE" sz="1600" dirty="0"/>
          </a:p>
        </p:txBody>
      </p:sp>
      <p:pic>
        <p:nvPicPr>
          <p:cNvPr id="1228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092" y="783047"/>
            <a:ext cx="7587358" cy="53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90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1670" y="1583870"/>
            <a:ext cx="1832330" cy="17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Umwandlung von </a:t>
            </a:r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Ebenengleichungen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59</a:t>
            </a:fld>
            <a:endParaRPr lang="de-DE" sz="1600" dirty="0"/>
          </a:p>
        </p:txBody>
      </p:sp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04" y="923670"/>
            <a:ext cx="8117213" cy="500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90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1670" y="1864090"/>
            <a:ext cx="1832330" cy="17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Seite: Definitionen von Halbgruppe und Gruppe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6</a:t>
            </a:fld>
            <a:endParaRPr lang="de-DE" sz="1600" dirty="0"/>
          </a:p>
        </p:txBody>
      </p:sp>
      <p:sp>
        <p:nvSpPr>
          <p:cNvPr id="12" name="Zierrahmen 11"/>
          <p:cNvSpPr/>
          <p:nvPr/>
        </p:nvSpPr>
        <p:spPr>
          <a:xfrm>
            <a:off x="1043608" y="764704"/>
            <a:ext cx="7704856" cy="2232248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 smtClean="0"/>
              <a:t>Es gibt eine Menge M. Die Elemente seien mit </a:t>
            </a:r>
            <a:r>
              <a:rPr lang="de-DE" b="1" dirty="0" err="1" smtClean="0"/>
              <a:t>a,b,c</a:t>
            </a:r>
            <a:r>
              <a:rPr lang="de-DE" b="1" dirty="0" smtClean="0"/>
              <a:t>... bezeichnet.</a:t>
            </a:r>
          </a:p>
          <a:p>
            <a:r>
              <a:rPr lang="de-DE" b="1" dirty="0" smtClean="0"/>
              <a:t>Es ist eine Verknüpfung „o" unter diesen Elementen erklärt.</a:t>
            </a:r>
          </a:p>
          <a:p>
            <a:r>
              <a:rPr lang="de-DE" b="1" dirty="0" smtClean="0"/>
              <a:t>Erfüllt (M,o) die Axiome  einer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Halbgruppe oder einer Gruppe</a:t>
            </a:r>
          </a:p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und gilt</a:t>
            </a:r>
            <a:endParaRPr lang="de-DE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b="1" dirty="0" smtClean="0"/>
              <a:t>Axiom G5  Für alle a, b  aus M  gilt  a  o b = b o a, </a:t>
            </a:r>
          </a:p>
          <a:p>
            <a:r>
              <a:rPr lang="de-DE" b="1" dirty="0" smtClean="0"/>
              <a:t>Dann ist (M,o)  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eine kommutative Halbgruppe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, bzw.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Gruppe</a:t>
            </a:r>
          </a:p>
          <a:p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Abelsche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Halbgruppe bzw. </a:t>
            </a: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abelsche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Gruppe</a:t>
            </a:r>
            <a:endParaRPr lang="de-DE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619672" y="3501008"/>
            <a:ext cx="611135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100" i="1" dirty="0" smtClean="0">
                <a:solidFill>
                  <a:schemeClr val="bg1">
                    <a:lumMod val="65000"/>
                  </a:schemeClr>
                </a:solidFill>
              </a:rPr>
              <a:t>M={Die positiven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100" i="1" dirty="0" smtClean="0">
                <a:solidFill>
                  <a:schemeClr val="bg1">
                    <a:lumMod val="65000"/>
                  </a:schemeClr>
                </a:solidFill>
              </a:rPr>
              <a:t>M={Die negativen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100" i="1" dirty="0" smtClean="0">
                <a:solidFill>
                  <a:schemeClr val="bg1">
                    <a:lumMod val="65000"/>
                  </a:schemeClr>
                </a:solidFill>
              </a:rPr>
              <a:t>M={Die geraden ganzen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100" i="1" dirty="0" smtClean="0">
                <a:solidFill>
                  <a:schemeClr val="bg1">
                    <a:lumMod val="65000"/>
                  </a:schemeClr>
                </a:solidFill>
              </a:rPr>
              <a:t>M={Die graden natürlichen Zahlen}, o ist mal-rechnen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100" i="1" dirty="0" smtClean="0">
                <a:solidFill>
                  <a:schemeClr val="bg1">
                    <a:lumMod val="65000"/>
                  </a:schemeClr>
                </a:solidFill>
              </a:rPr>
              <a:t>M={Die ungeraden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100" i="1" dirty="0" smtClean="0">
                <a:solidFill>
                  <a:schemeClr val="bg1">
                    <a:lumMod val="65000"/>
                  </a:schemeClr>
                </a:solidFill>
              </a:rPr>
              <a:t>M={Die ungeraden ganzen Zahlen}, o ist mal-rechnen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100" i="1" dirty="0" smtClean="0">
                <a:solidFill>
                  <a:schemeClr val="bg1">
                    <a:lumMod val="65000"/>
                  </a:schemeClr>
                </a:solidFill>
              </a:rPr>
              <a:t>M={Die Vielfachen von 5 Zahlen}, o ist …….-rechnen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100" i="1" dirty="0" smtClean="0">
                <a:solidFill>
                  <a:schemeClr val="bg1">
                    <a:lumMod val="65000"/>
                  </a:schemeClr>
                </a:solidFill>
              </a:rPr>
              <a:t>M={Die 2x2-Matrizen},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M={Kongruenzabbildungen}, o ist hintereinander ausführen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ganzen Zahlen}= Z 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echt positiven Bruchzahlen}, , o ist mal-rechnen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               mit a, b aus Q},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               mit a, b aus Q}, o ist mal-rechnen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79512" y="2996952"/>
            <a:ext cx="783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Beispiele zum Überlegen: Ist (M,o) eine </a:t>
            </a:r>
            <a:r>
              <a:rPr lang="de-DE" sz="2400" dirty="0" err="1" smtClean="0"/>
              <a:t>abelsche</a:t>
            </a:r>
            <a:r>
              <a:rPr lang="de-DE" sz="2400" dirty="0" smtClean="0"/>
              <a:t> Gruppe? j/n</a:t>
            </a:r>
            <a:endParaRPr lang="de-DE" sz="2400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483769" y="5733257"/>
          <a:ext cx="648071" cy="265393"/>
        </p:xfrm>
        <a:graphic>
          <a:graphicData uri="http://schemas.openxmlformats.org/presentationml/2006/ole">
            <p:oleObj spid="_x0000_s1029" name="Equation" r:id="rId3" imgW="533160" imgH="24120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411760" y="6021288"/>
          <a:ext cx="647700" cy="265113"/>
        </p:xfrm>
        <a:graphic>
          <a:graphicData uri="http://schemas.openxmlformats.org/presentationml/2006/ole">
            <p:oleObj spid="_x0000_s1030" name="Equation" r:id="rId4" imgW="5331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Das Kreuzprodukt von Vektoren, Vektorprodukt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60</a:t>
            </a:fld>
            <a:endParaRPr lang="de-DE" sz="1600" dirty="0"/>
          </a:p>
        </p:txBody>
      </p:sp>
      <p:pic>
        <p:nvPicPr>
          <p:cNvPr id="117790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1670" y="1583870"/>
            <a:ext cx="1832330" cy="17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464" y="886286"/>
            <a:ext cx="7383923" cy="518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6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986" y="890486"/>
            <a:ext cx="8573602" cy="434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Umwandlung von </a:t>
            </a:r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Ebenengleichungen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61</a:t>
            </a:fld>
            <a:endParaRPr lang="de-DE" sz="1600" dirty="0"/>
          </a:p>
        </p:txBody>
      </p:sp>
      <p:pic>
        <p:nvPicPr>
          <p:cNvPr id="117790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7206" y="1982077"/>
            <a:ext cx="1832330" cy="17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489857" y="4327071"/>
            <a:ext cx="84913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Mit den Vektoren einer Basis kann man also jeden anderen Vektor </a:t>
            </a:r>
            <a:br>
              <a:rPr lang="de-DE" sz="2400" dirty="0" smtClean="0"/>
            </a:br>
            <a:r>
              <a:rPr lang="de-DE" sz="2400" dirty="0" smtClean="0"/>
              <a:t>aus VR als Linearkombination erhalten.</a:t>
            </a:r>
          </a:p>
          <a:p>
            <a:r>
              <a:rPr lang="de-DE" sz="2400" dirty="0" smtClean="0"/>
              <a:t>Die lineare Hülle einer Basis ist also der ganze VR.</a:t>
            </a:r>
          </a:p>
          <a:p>
            <a:r>
              <a:rPr lang="de-DE" sz="2400" dirty="0" smtClean="0"/>
              <a:t>Eine Basis spannt den ganzen VR auf.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Autofit/>
          </a:bodyPr>
          <a:lstStyle/>
          <a:p>
            <a:r>
              <a:rPr lang="de-DE" sz="4800" b="1" dirty="0" smtClean="0">
                <a:solidFill>
                  <a:schemeClr val="accent2">
                    <a:lumMod val="75000"/>
                  </a:schemeClr>
                </a:solidFill>
              </a:rPr>
              <a:t>Basis und Dimension</a:t>
            </a:r>
            <a:endParaRPr lang="de-DE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62</a:t>
            </a:fld>
            <a:endParaRPr lang="de-DE" sz="1600" dirty="0"/>
          </a:p>
        </p:txBody>
      </p:sp>
      <p:sp>
        <p:nvSpPr>
          <p:cNvPr id="6" name="Wolke 5"/>
          <p:cNvSpPr/>
          <p:nvPr/>
        </p:nvSpPr>
        <p:spPr>
          <a:xfrm>
            <a:off x="6743700" y="800100"/>
            <a:ext cx="1845129" cy="620486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Wichtig</a:t>
            </a:r>
            <a:endParaRPr lang="de-D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Gestreifter Pfeil nach rechts 6">
            <a:hlinkClick r:id="rId3" action="ppaction://hlinksldjump"/>
          </p:cNvPr>
          <p:cNvSpPr/>
          <p:nvPr/>
        </p:nvSpPr>
        <p:spPr>
          <a:xfrm flipH="1">
            <a:off x="212271" y="898072"/>
            <a:ext cx="979714" cy="587828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37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191986" y="947057"/>
            <a:ext cx="3825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Hier wird Folie 37 fortgeführt</a:t>
            </a:r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861106" y="1446439"/>
          <a:ext cx="3860800" cy="381000"/>
        </p:xfrm>
        <a:graphic>
          <a:graphicData uri="http://schemas.openxmlformats.org/presentationml/2006/ole">
            <p:oleObj spid="_x0000_s81923" name="Equation" r:id="rId4" imgW="3860640" imgH="380880" progId="Equation.DSMT4">
              <p:embed/>
            </p:oleObj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712335" y="1964645"/>
          <a:ext cx="1803400" cy="431800"/>
        </p:xfrm>
        <a:graphic>
          <a:graphicData uri="http://schemas.openxmlformats.org/presentationml/2006/ole">
            <p:oleObj spid="_x0000_s81924" name="Equation" r:id="rId5" imgW="1803240" imgH="431640" progId="Equation.DSMT4">
              <p:embed/>
            </p:oleObj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645228" y="1959428"/>
            <a:ext cx="637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Sei eine linear unabhängige Menge von Vektoren.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10501" y="2400301"/>
            <a:ext cx="9033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Dann ist auch jede Teilmenge U von M eine linear unabhängige Menge.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7200" y="3216729"/>
            <a:ext cx="8751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Wenn M eine </a:t>
            </a:r>
            <a:r>
              <a:rPr lang="de-DE" sz="2400" b="1" dirty="0" smtClean="0">
                <a:solidFill>
                  <a:srgbClr val="00B050"/>
                </a:solidFill>
              </a:rPr>
              <a:t>maximale linear unabhängige Menge in VR </a:t>
            </a:r>
            <a:r>
              <a:rPr lang="de-DE" sz="2400" dirty="0" smtClean="0"/>
              <a:t>ist, </a:t>
            </a:r>
          </a:p>
          <a:p>
            <a:r>
              <a:rPr lang="de-DE" sz="2400" dirty="0" smtClean="0"/>
              <a:t>d. h. wenn durch Hinzufügen eines Vektors immer eine</a:t>
            </a:r>
          </a:p>
          <a:p>
            <a:r>
              <a:rPr lang="de-DE" sz="2400" dirty="0" smtClean="0"/>
              <a:t>linear abhängige Menge entsteht,  dann </a:t>
            </a:r>
            <a:r>
              <a:rPr lang="de-DE" sz="2400" b="1" dirty="0" smtClean="0">
                <a:solidFill>
                  <a:srgbClr val="00B050"/>
                </a:solidFill>
              </a:rPr>
              <a:t>heißt M eine Basis von VR  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0" y="5829300"/>
            <a:ext cx="9224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Wird ein Vektor aus M herausgenommen, so wird  VR nicht aufgespannt.</a:t>
            </a:r>
          </a:p>
          <a:p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244929" y="4294414"/>
            <a:ext cx="8827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Das kann man fortsetzen, bis man alle Basisvektoren        </a:t>
            </a:r>
            <a:r>
              <a:rPr lang="de-DE" sz="2400" dirty="0" err="1" smtClean="0"/>
              <a:t>ausge</a:t>
            </a:r>
            <a:r>
              <a:rPr lang="de-DE" sz="2400" dirty="0" smtClean="0"/>
              <a:t>-</a:t>
            </a:r>
            <a:br>
              <a:rPr lang="de-DE" sz="2400" dirty="0" smtClean="0"/>
            </a:br>
            <a:r>
              <a:rPr lang="de-DE" sz="2400" dirty="0" smtClean="0"/>
              <a:t>tauscht hat.                                     ist also eine Basis</a:t>
            </a:r>
            <a:r>
              <a:rPr lang="de-DE" dirty="0" smtClean="0"/>
              <a:t>. (Basis-Austausch-Satz)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340" y="0"/>
            <a:ext cx="8460432" cy="720079"/>
          </a:xfrm>
        </p:spPr>
        <p:txBody>
          <a:bodyPr>
            <a:noAutofit/>
          </a:bodyPr>
          <a:lstStyle/>
          <a:p>
            <a:r>
              <a:rPr lang="de-DE" sz="4800" b="1" dirty="0" smtClean="0">
                <a:solidFill>
                  <a:schemeClr val="accent2">
                    <a:lumMod val="75000"/>
                  </a:schemeClr>
                </a:solidFill>
              </a:rPr>
              <a:t>Dimension eines Vektorraumes</a:t>
            </a:r>
            <a:endParaRPr lang="de-DE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63</a:t>
            </a:fld>
            <a:endParaRPr lang="de-DE" sz="1600" dirty="0"/>
          </a:p>
        </p:txBody>
      </p:sp>
      <p:sp>
        <p:nvSpPr>
          <p:cNvPr id="6" name="Wolke 5"/>
          <p:cNvSpPr/>
          <p:nvPr/>
        </p:nvSpPr>
        <p:spPr>
          <a:xfrm>
            <a:off x="6743700" y="800100"/>
            <a:ext cx="1845129" cy="620486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Wichtig</a:t>
            </a:r>
            <a:endParaRPr lang="de-D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583520" y="760639"/>
          <a:ext cx="3860800" cy="381000"/>
        </p:xfrm>
        <a:graphic>
          <a:graphicData uri="http://schemas.openxmlformats.org/presentationml/2006/ole">
            <p:oleObj spid="_x0000_s100355" name="Equation" r:id="rId3" imgW="3860640" imgH="380880" progId="Equation.DSMT4">
              <p:embed/>
            </p:oleObj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1335087" y="2094592"/>
          <a:ext cx="1701800" cy="431800"/>
        </p:xfrm>
        <a:graphic>
          <a:graphicData uri="http://schemas.openxmlformats.org/presentationml/2006/ole">
            <p:oleObj spid="_x0000_s100356" name="Equation" r:id="rId4" imgW="1701720" imgH="431640" progId="Equation.DSMT4">
              <p:embed/>
            </p:oleObj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338942" y="2481942"/>
            <a:ext cx="508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seien zwei verschiedene Basen des VR.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0" y="3314701"/>
            <a:ext cx="128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Dann ist: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0" y="5029200"/>
            <a:ext cx="8790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Dann ist aber C keine linear unabhängige Menge, die überzähligen  </a:t>
            </a:r>
          </a:p>
          <a:p>
            <a:endParaRPr lang="de-DE" sz="2400" dirty="0" smtClean="0"/>
          </a:p>
        </p:txBody>
      </p:sp>
      <p:graphicFrame>
        <p:nvGraphicFramePr>
          <p:cNvPr id="100357" name="Object 4"/>
          <p:cNvGraphicFramePr>
            <a:graphicFrameLocks noChangeAspect="1"/>
          </p:cNvGraphicFramePr>
          <p:nvPr/>
        </p:nvGraphicFramePr>
        <p:xfrm>
          <a:off x="3924754" y="2090738"/>
          <a:ext cx="2570163" cy="439737"/>
        </p:xfrm>
        <a:graphic>
          <a:graphicData uri="http://schemas.openxmlformats.org/presentationml/2006/ole">
            <p:oleObj spid="_x0000_s100357" name="Equation" r:id="rId5" imgW="2527200" imgH="431640" progId="Equation.DSMT4">
              <p:embed/>
            </p:oleObj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3135086" y="2041072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und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44929" y="1191987"/>
            <a:ext cx="690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Satz: Alle Basen eine VR haben gleich viele Elemente</a:t>
            </a:r>
            <a:r>
              <a:rPr lang="de-DE" sz="2400" dirty="0" smtClean="0"/>
              <a:t>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81001" y="1654629"/>
            <a:ext cx="840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Def.: Die </a:t>
            </a:r>
            <a:r>
              <a:rPr lang="de-DE" sz="2400" b="1" dirty="0" smtClean="0">
                <a:solidFill>
                  <a:srgbClr val="00B050"/>
                </a:solidFill>
              </a:rPr>
              <a:t>Dimension eines VR</a:t>
            </a:r>
            <a:r>
              <a:rPr lang="de-DE" sz="2400" dirty="0" smtClean="0"/>
              <a:t>  ist die Anzahl der Basiselemente.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93914" y="2073728"/>
            <a:ext cx="1065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Beweis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0" y="2857500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 B Basis ist, gibt es für </a:t>
            </a:r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3178628" y="2911928"/>
          <a:ext cx="304800" cy="381000"/>
        </p:xfrm>
        <a:graphic>
          <a:graphicData uri="http://schemas.openxmlformats.org/presentationml/2006/ole">
            <p:oleObj spid="_x0000_s100358" name="Equation" r:id="rId6" imgW="304560" imgH="380880" progId="Equation.DSMT4">
              <p:embed/>
            </p:oleObj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3559629" y="2857500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eine LK mit den </a:t>
            </a:r>
          </a:p>
        </p:txBody>
      </p:sp>
      <p:graphicFrame>
        <p:nvGraphicFramePr>
          <p:cNvPr id="100360" name="Object 8"/>
          <p:cNvGraphicFramePr>
            <a:graphicFrameLocks noChangeAspect="1"/>
          </p:cNvGraphicFramePr>
          <p:nvPr/>
        </p:nvGraphicFramePr>
        <p:xfrm>
          <a:off x="5649686" y="2895598"/>
          <a:ext cx="228600" cy="381000"/>
        </p:xfrm>
        <a:graphic>
          <a:graphicData uri="http://schemas.openxmlformats.org/presentationml/2006/ole">
            <p:oleObj spid="_x0000_s100360" name="Equation" r:id="rId7" imgW="228600" imgH="380880" progId="Equation.DSMT4">
              <p:embed/>
            </p:oleObj>
          </a:graphicData>
        </a:graphic>
      </p:graphicFrame>
      <p:sp>
        <p:nvSpPr>
          <p:cNvPr id="24" name="Textfeld 23"/>
          <p:cNvSpPr txBox="1"/>
          <p:nvPr/>
        </p:nvSpPr>
        <p:spPr>
          <a:xfrm>
            <a:off x="5959928" y="2857499"/>
            <a:ext cx="1684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O.B.d.A. sei </a:t>
            </a:r>
          </a:p>
        </p:txBody>
      </p:sp>
      <p:graphicFrame>
        <p:nvGraphicFramePr>
          <p:cNvPr id="100362" name="Object 10"/>
          <p:cNvGraphicFramePr>
            <a:graphicFrameLocks noChangeAspect="1"/>
          </p:cNvGraphicFramePr>
          <p:nvPr/>
        </p:nvGraphicFramePr>
        <p:xfrm>
          <a:off x="7545388" y="2911475"/>
          <a:ext cx="749300" cy="381000"/>
        </p:xfrm>
        <a:graphic>
          <a:graphicData uri="http://schemas.openxmlformats.org/presentationml/2006/ole">
            <p:oleObj spid="_x0000_s100362" name="Equation" r:id="rId8" imgW="749160" imgH="380880" progId="Equation.DSMT4">
              <p:embed/>
            </p:oleObj>
          </a:graphicData>
        </a:graphic>
      </p:graphicFrame>
      <p:graphicFrame>
        <p:nvGraphicFramePr>
          <p:cNvPr id="100363" name="Object 11"/>
          <p:cNvGraphicFramePr>
            <a:graphicFrameLocks noChangeAspect="1"/>
          </p:cNvGraphicFramePr>
          <p:nvPr/>
        </p:nvGraphicFramePr>
        <p:xfrm>
          <a:off x="1189038" y="3270250"/>
          <a:ext cx="2298700" cy="520700"/>
        </p:xfrm>
        <a:graphic>
          <a:graphicData uri="http://schemas.openxmlformats.org/presentationml/2006/ole">
            <p:oleObj spid="_x0000_s100363" name="Equation" r:id="rId9" imgW="2298600" imgH="520560" progId="Equation.DSMT4">
              <p:embed/>
            </p:oleObj>
          </a:graphicData>
        </a:graphic>
      </p:graphicFrame>
      <p:sp>
        <p:nvSpPr>
          <p:cNvPr id="28" name="Textfeld 27"/>
          <p:cNvSpPr txBox="1"/>
          <p:nvPr/>
        </p:nvSpPr>
        <p:spPr>
          <a:xfrm flipH="1">
            <a:off x="3510644" y="3314702"/>
            <a:ext cx="223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In allen LK der  </a:t>
            </a:r>
          </a:p>
        </p:txBody>
      </p:sp>
      <p:graphicFrame>
        <p:nvGraphicFramePr>
          <p:cNvPr id="100364" name="Object 12"/>
          <p:cNvGraphicFramePr>
            <a:graphicFrameLocks noChangeAspect="1"/>
          </p:cNvGraphicFramePr>
          <p:nvPr/>
        </p:nvGraphicFramePr>
        <p:xfrm>
          <a:off x="5424944" y="3340098"/>
          <a:ext cx="228600" cy="381000"/>
        </p:xfrm>
        <a:graphic>
          <a:graphicData uri="http://schemas.openxmlformats.org/presentationml/2006/ole">
            <p:oleObj spid="_x0000_s100364" name="Equation" r:id="rId10" imgW="228600" imgH="380880" progId="Equation.DSMT4">
              <p:embed/>
            </p:oleObj>
          </a:graphicData>
        </a:graphic>
      </p:graphicFrame>
      <p:sp>
        <p:nvSpPr>
          <p:cNvPr id="30" name="Textfeld 29"/>
          <p:cNvSpPr txBox="1"/>
          <p:nvPr/>
        </p:nvSpPr>
        <p:spPr>
          <a:xfrm>
            <a:off x="5715000" y="3282042"/>
            <a:ext cx="3791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ersetzt man    durch dieses.  </a:t>
            </a:r>
          </a:p>
        </p:txBody>
      </p:sp>
      <p:graphicFrame>
        <p:nvGraphicFramePr>
          <p:cNvPr id="100365" name="Object 13"/>
          <p:cNvGraphicFramePr>
            <a:graphicFrameLocks noChangeAspect="1"/>
          </p:cNvGraphicFramePr>
          <p:nvPr/>
        </p:nvGraphicFramePr>
        <p:xfrm>
          <a:off x="7283450" y="3343275"/>
          <a:ext cx="241300" cy="381000"/>
        </p:xfrm>
        <a:graphic>
          <a:graphicData uri="http://schemas.openxmlformats.org/presentationml/2006/ole">
            <p:oleObj spid="_x0000_s100365" name="Equation" r:id="rId11" imgW="241200" imgH="380880" progId="Equation.DSMT4">
              <p:embed/>
            </p:oleObj>
          </a:graphicData>
        </a:graphic>
      </p:graphicFrame>
      <p:graphicFrame>
        <p:nvGraphicFramePr>
          <p:cNvPr id="100366" name="Object 4"/>
          <p:cNvGraphicFramePr>
            <a:graphicFrameLocks noChangeAspect="1"/>
          </p:cNvGraphicFramePr>
          <p:nvPr/>
        </p:nvGraphicFramePr>
        <p:xfrm>
          <a:off x="236311" y="3827689"/>
          <a:ext cx="2209800" cy="431800"/>
        </p:xfrm>
        <a:graphic>
          <a:graphicData uri="http://schemas.openxmlformats.org/presentationml/2006/ole">
            <p:oleObj spid="_x0000_s100366" name="Equation" r:id="rId12" imgW="2209680" imgH="431640" progId="Equation.DSMT4">
              <p:embed/>
            </p:oleObj>
          </a:graphicData>
        </a:graphic>
      </p:graphicFrame>
      <p:sp>
        <p:nvSpPr>
          <p:cNvPr id="33" name="Textfeld 32"/>
          <p:cNvSpPr txBox="1"/>
          <p:nvPr/>
        </p:nvSpPr>
        <p:spPr>
          <a:xfrm>
            <a:off x="2530928" y="3820885"/>
            <a:ext cx="332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ist damit auch eine Basis.</a:t>
            </a:r>
          </a:p>
        </p:txBody>
      </p:sp>
      <p:graphicFrame>
        <p:nvGraphicFramePr>
          <p:cNvPr id="100367" name="Object 4"/>
          <p:cNvGraphicFramePr>
            <a:graphicFrameLocks noChangeAspect="1"/>
          </p:cNvGraphicFramePr>
          <p:nvPr/>
        </p:nvGraphicFramePr>
        <p:xfrm>
          <a:off x="1822450" y="4679950"/>
          <a:ext cx="2374900" cy="431800"/>
        </p:xfrm>
        <a:graphic>
          <a:graphicData uri="http://schemas.openxmlformats.org/presentationml/2006/ole">
            <p:oleObj spid="_x0000_s100367" name="Equation" r:id="rId13" imgW="2374560" imgH="431640" progId="Equation.DSMT4">
              <p:embed/>
            </p:oleObj>
          </a:graphicData>
        </a:graphic>
      </p:graphicFrame>
      <p:graphicFrame>
        <p:nvGraphicFramePr>
          <p:cNvPr id="100368" name="Object 16"/>
          <p:cNvGraphicFramePr>
            <a:graphicFrameLocks noChangeAspect="1"/>
          </p:cNvGraphicFramePr>
          <p:nvPr/>
        </p:nvGraphicFramePr>
        <p:xfrm>
          <a:off x="6976155" y="4352472"/>
          <a:ext cx="228600" cy="381000"/>
        </p:xfrm>
        <a:graphic>
          <a:graphicData uri="http://schemas.openxmlformats.org/presentationml/2006/ole">
            <p:oleObj spid="_x0000_s100368" name="Equation" r:id="rId14" imgW="228600" imgH="380880" progId="Equation.DSMT4">
              <p:embed/>
            </p:oleObj>
          </a:graphicData>
        </a:graphic>
      </p:graphicFrame>
      <p:graphicFrame>
        <p:nvGraphicFramePr>
          <p:cNvPr id="100369" name="Object 17"/>
          <p:cNvGraphicFramePr>
            <a:graphicFrameLocks noChangeAspect="1"/>
          </p:cNvGraphicFramePr>
          <p:nvPr/>
        </p:nvGraphicFramePr>
        <p:xfrm>
          <a:off x="230414" y="5495245"/>
          <a:ext cx="1308100" cy="381000"/>
        </p:xfrm>
        <a:graphic>
          <a:graphicData uri="http://schemas.openxmlformats.org/presentationml/2006/ole">
            <p:oleObj spid="_x0000_s100369" name="Equation" r:id="rId15" imgW="1307880" imgH="380880" progId="Equation.DSMT4">
              <p:embed/>
            </p:oleObj>
          </a:graphicData>
        </a:graphic>
      </p:graphicFrame>
      <p:sp>
        <p:nvSpPr>
          <p:cNvPr id="37" name="Textfeld 36"/>
          <p:cNvSpPr txBox="1"/>
          <p:nvPr/>
        </p:nvSpPr>
        <p:spPr>
          <a:xfrm>
            <a:off x="1616529" y="5502729"/>
            <a:ext cx="289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lassen sich durch die  </a:t>
            </a:r>
          </a:p>
        </p:txBody>
      </p:sp>
      <p:graphicFrame>
        <p:nvGraphicFramePr>
          <p:cNvPr id="100370" name="Object 4"/>
          <p:cNvGraphicFramePr>
            <a:graphicFrameLocks noChangeAspect="1"/>
          </p:cNvGraphicFramePr>
          <p:nvPr/>
        </p:nvGraphicFramePr>
        <p:xfrm>
          <a:off x="4340678" y="5516336"/>
          <a:ext cx="2374900" cy="431800"/>
        </p:xfrm>
        <a:graphic>
          <a:graphicData uri="http://schemas.openxmlformats.org/presentationml/2006/ole">
            <p:oleObj spid="_x0000_s100370" name="Equation" r:id="rId16" imgW="2374560" imgH="431640" progId="Equation.DSMT4">
              <p:embed/>
            </p:oleObj>
          </a:graphicData>
        </a:graphic>
      </p:graphicFrame>
      <p:sp>
        <p:nvSpPr>
          <p:cNvPr id="39" name="Textfeld 38"/>
          <p:cNvSpPr txBox="1"/>
          <p:nvPr/>
        </p:nvSpPr>
        <p:spPr>
          <a:xfrm>
            <a:off x="6841672" y="5502728"/>
            <a:ext cx="169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ausdrücken.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690757" y="5894614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q.e.d</a:t>
            </a:r>
            <a:r>
              <a:rPr lang="de-DE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/>
        </p:nvGrpSpPr>
        <p:grpSpPr>
          <a:xfrm>
            <a:off x="0" y="2732315"/>
            <a:ext cx="8720657" cy="3239813"/>
            <a:chOff x="195943" y="2275115"/>
            <a:chExt cx="8720657" cy="3239813"/>
          </a:xfrm>
        </p:grpSpPr>
        <p:sp>
          <p:nvSpPr>
            <p:cNvPr id="8" name="Textfeld 7"/>
            <p:cNvSpPr txBox="1"/>
            <p:nvPr/>
          </p:nvSpPr>
          <p:spPr>
            <a:xfrm>
              <a:off x="250372" y="2275115"/>
              <a:ext cx="85760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de-DE" sz="2400" dirty="0" smtClean="0"/>
                <a:t>                       , lineare Hülle vom M ist ein zweidimensionaler Raum.</a:t>
              </a:r>
            </a:p>
            <a:p>
              <a:pPr>
                <a:buFont typeface="Arial" pitchFamily="34" charset="0"/>
                <a:buChar char="•"/>
              </a:pPr>
              <a:r>
                <a:rPr lang="de-DE" sz="2400" dirty="0" smtClean="0"/>
                <a:t>                  ist eine Ebene in der geometrischen Deutung. 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95943" y="3096986"/>
              <a:ext cx="87206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de-DE" sz="2400" dirty="0" smtClean="0"/>
                <a:t>                         , lineare Hülle vom M ist ein dreidimensionaler Raum.</a:t>
              </a:r>
            </a:p>
            <a:p>
              <a:pPr>
                <a:buFont typeface="Arial" pitchFamily="34" charset="0"/>
                <a:buChar char="•"/>
              </a:pPr>
              <a:r>
                <a:rPr lang="de-DE" sz="2400" dirty="0" smtClean="0"/>
                <a:t>                     ist in geometrischen Deutung </a:t>
              </a:r>
              <a:r>
                <a:rPr lang="de-DE" sz="2400" u="sng" dirty="0" smtClean="0"/>
                <a:t>der</a:t>
              </a:r>
              <a:r>
                <a:rPr lang="de-DE" sz="2400" dirty="0" smtClean="0"/>
                <a:t>        .  </a:t>
              </a:r>
            </a:p>
          </p:txBody>
        </p:sp>
        <p:graphicFrame>
          <p:nvGraphicFramePr>
            <p:cNvPr id="98312" name="Object 8"/>
            <p:cNvGraphicFramePr>
              <a:graphicFrameLocks noChangeAspect="1"/>
            </p:cNvGraphicFramePr>
            <p:nvPr/>
          </p:nvGraphicFramePr>
          <p:xfrm>
            <a:off x="439965" y="4066950"/>
            <a:ext cx="4220525" cy="1447978"/>
          </p:xfrm>
          <a:graphic>
            <a:graphicData uri="http://schemas.openxmlformats.org/presentationml/2006/ole">
              <p:oleObj spid="_x0000_s98312" name="Equation" r:id="rId3" imgW="6514920" imgH="2234880" progId="Equation.DSMT4">
                <p:embed/>
              </p:oleObj>
            </a:graphicData>
          </a:graphic>
        </p:graphicFrame>
      </p:grpSp>
      <p:sp>
        <p:nvSpPr>
          <p:cNvPr id="17" name="Textfeld 16"/>
          <p:cNvSpPr txBox="1"/>
          <p:nvPr/>
        </p:nvSpPr>
        <p:spPr>
          <a:xfrm>
            <a:off x="0" y="5878286"/>
            <a:ext cx="9139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Diese Vektoren spannen einen 3-dimensionalen Unterraum des        auf.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Beispiele für Vektorräume und ihre Basen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64</a:t>
            </a:fld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228600" y="718458"/>
            <a:ext cx="85323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                  Die lineare Hülle vom M ist ein eindimensionaler Raum.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               ist in der geometrischen Deutung eine  Gerade . Diese</a:t>
            </a:r>
            <a:br>
              <a:rPr lang="de-DE" sz="2400" dirty="0" smtClean="0"/>
            </a:br>
            <a:r>
              <a:rPr lang="de-DE" sz="2400" dirty="0" smtClean="0"/>
              <a:t>                 Deutung ist nur möglich, wenn die Vektoren aus </a:t>
            </a:r>
          </a:p>
          <a:p>
            <a:r>
              <a:rPr lang="de-DE" sz="2400" dirty="0" smtClean="0"/>
              <a:t>                                                  sind. </a:t>
            </a:r>
            <a:r>
              <a:rPr lang="de-DE" sz="2000" dirty="0" smtClean="0"/>
              <a:t>Abstrakt sagt man „linearer Unterraum“</a:t>
            </a: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628650" y="791936"/>
          <a:ext cx="1028700" cy="342900"/>
        </p:xfrm>
        <a:graphic>
          <a:graphicData uri="http://schemas.openxmlformats.org/presentationml/2006/ole">
            <p:oleObj spid="_x0000_s98307" name="Equation" r:id="rId4" imgW="1028520" imgH="342720" progId="Equation.DSMT4">
              <p:embed/>
            </p:oleObj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633185" y="1139372"/>
          <a:ext cx="660400" cy="431800"/>
        </p:xfrm>
        <a:graphic>
          <a:graphicData uri="http://schemas.openxmlformats.org/presentationml/2006/ole">
            <p:oleObj spid="_x0000_s98308" name="Equation" r:id="rId5" imgW="660240" imgH="431640" progId="Equation.DSMT4">
              <p:embed/>
            </p:oleObj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411074" y="2769522"/>
          <a:ext cx="1346200" cy="342900"/>
        </p:xfrm>
        <a:graphic>
          <a:graphicData uri="http://schemas.openxmlformats.org/presentationml/2006/ole">
            <p:oleObj spid="_x0000_s98309" name="Equation" r:id="rId6" imgW="1346040" imgH="342720" progId="Equation.DSMT4">
              <p:embed/>
            </p:oleObj>
          </a:graphicData>
        </a:graphic>
      </p:graphicFrame>
      <p:graphicFrame>
        <p:nvGraphicFramePr>
          <p:cNvPr id="98311" name="Object 7"/>
          <p:cNvGraphicFramePr>
            <a:graphicFrameLocks noChangeAspect="1"/>
          </p:cNvGraphicFramePr>
          <p:nvPr/>
        </p:nvGraphicFramePr>
        <p:xfrm>
          <a:off x="371168" y="3935413"/>
          <a:ext cx="1257300" cy="431800"/>
        </p:xfrm>
        <a:graphic>
          <a:graphicData uri="http://schemas.openxmlformats.org/presentationml/2006/ole">
            <p:oleObj spid="_x0000_s98311" name="Equation" r:id="rId7" imgW="1257120" imgH="431640" progId="Equation.DSMT4">
              <p:embed/>
            </p:oleObj>
          </a:graphicData>
        </a:graphic>
      </p:graphicFrame>
      <p:graphicFrame>
        <p:nvGraphicFramePr>
          <p:cNvPr id="98313" name="Object 9"/>
          <p:cNvGraphicFramePr>
            <a:graphicFrameLocks noChangeAspect="1"/>
          </p:cNvGraphicFramePr>
          <p:nvPr/>
        </p:nvGraphicFramePr>
        <p:xfrm>
          <a:off x="478907" y="3124420"/>
          <a:ext cx="977900" cy="431800"/>
        </p:xfrm>
        <a:graphic>
          <a:graphicData uri="http://schemas.openxmlformats.org/presentationml/2006/ole">
            <p:oleObj spid="_x0000_s98313" name="Equation" r:id="rId8" imgW="977760" imgH="431640" progId="Equation.DSMT4">
              <p:embed/>
            </p:oleObj>
          </a:graphicData>
        </a:graphic>
      </p:graphicFrame>
      <p:graphicFrame>
        <p:nvGraphicFramePr>
          <p:cNvPr id="98315" name="Object 11"/>
          <p:cNvGraphicFramePr>
            <a:graphicFrameLocks noChangeAspect="1"/>
          </p:cNvGraphicFramePr>
          <p:nvPr/>
        </p:nvGraphicFramePr>
        <p:xfrm>
          <a:off x="8143648" y="5903460"/>
          <a:ext cx="355600" cy="330200"/>
        </p:xfrm>
        <a:graphic>
          <a:graphicData uri="http://schemas.openxmlformats.org/presentationml/2006/ole">
            <p:oleObj spid="_x0000_s98315" name="Equation" r:id="rId9" imgW="355320" imgH="330120" progId="Equation.DSMT4">
              <p:embed/>
            </p:oleObj>
          </a:graphicData>
        </a:graphic>
      </p:graphicFrame>
      <p:graphicFrame>
        <p:nvGraphicFramePr>
          <p:cNvPr id="98316" name="Object 12"/>
          <p:cNvGraphicFramePr>
            <a:graphicFrameLocks noChangeAspect="1"/>
          </p:cNvGraphicFramePr>
          <p:nvPr/>
        </p:nvGraphicFramePr>
        <p:xfrm>
          <a:off x="1457325" y="1884363"/>
          <a:ext cx="1968500" cy="406400"/>
        </p:xfrm>
        <a:graphic>
          <a:graphicData uri="http://schemas.openxmlformats.org/presentationml/2006/ole">
            <p:oleObj spid="_x0000_s98316" name="Equation" r:id="rId10" imgW="1968480" imgH="406080" progId="Equation.DSMT4">
              <p:embed/>
            </p:oleObj>
          </a:graphicData>
        </a:graphic>
      </p:graphicFrame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332613" y="3586133"/>
          <a:ext cx="1612900" cy="342900"/>
        </p:xfrm>
        <a:graphic>
          <a:graphicData uri="http://schemas.openxmlformats.org/presentationml/2006/ole">
            <p:oleObj spid="_x0000_s98317" name="Equation" r:id="rId11" imgW="1612800" imgH="342720" progId="Equation.DSMT4">
              <p:embed/>
            </p:oleObj>
          </a:graphicData>
        </a:graphic>
      </p:graphicFrame>
      <p:graphicFrame>
        <p:nvGraphicFramePr>
          <p:cNvPr id="98318" name="Object 14"/>
          <p:cNvGraphicFramePr>
            <a:graphicFrameLocks noChangeAspect="1"/>
          </p:cNvGraphicFramePr>
          <p:nvPr/>
        </p:nvGraphicFramePr>
        <p:xfrm>
          <a:off x="5805143" y="3995519"/>
          <a:ext cx="355600" cy="330200"/>
        </p:xfrm>
        <a:graphic>
          <a:graphicData uri="http://schemas.openxmlformats.org/presentationml/2006/ole">
            <p:oleObj spid="_x0000_s98318" name="Equation" r:id="rId12" imgW="355320" imgH="330120" progId="Equation.DSMT4">
              <p:embed/>
            </p:oleObj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398207" y="2286000"/>
            <a:ext cx="7988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smtClean="0">
                <a:solidFill>
                  <a:srgbClr val="00B050"/>
                </a:solidFill>
              </a:rPr>
              <a:t>Im Folgenden seien die genannten Vektoren linear unabhängig.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Beispiele für Vektorräume und ihre Basen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65</a:t>
            </a:fld>
            <a:endParaRPr lang="de-DE" sz="1600" dirty="0"/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1146175" y="803275"/>
          <a:ext cx="6654800" cy="419100"/>
        </p:xfrm>
        <a:graphic>
          <a:graphicData uri="http://schemas.openxmlformats.org/presentationml/2006/ole">
            <p:oleObj spid="_x0000_s92163" name="Equation" r:id="rId3" imgW="6654600" imgH="419040" progId="Equation.DSMT4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89858" y="1273629"/>
            <a:ext cx="8188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Die Polynome bis zum Grad  n bilden einen (n+1)-dimensionalen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Vektorraum </a:t>
            </a:r>
            <a:r>
              <a:rPr lang="de-DE" sz="2400" dirty="0" err="1" smtClean="0">
                <a:solidFill>
                  <a:srgbClr val="FF0000"/>
                </a:solidFill>
              </a:rPr>
              <a:t>VP</a:t>
            </a:r>
            <a:r>
              <a:rPr lang="de-DE" sz="2400" baseline="-25000" dirty="0" err="1" smtClean="0">
                <a:solidFill>
                  <a:srgbClr val="FF0000"/>
                </a:solidFill>
              </a:rPr>
              <a:t>n</a:t>
            </a:r>
            <a:r>
              <a:rPr lang="de-DE" sz="24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8843" y="2171700"/>
            <a:ext cx="3501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VP  hat die Standard-Basis 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570638" y="4955041"/>
          <a:ext cx="1079500" cy="342900"/>
        </p:xfrm>
        <a:graphic>
          <a:graphicData uri="http://schemas.openxmlformats.org/presentationml/2006/ole">
            <p:oleObj spid="_x0000_s92164" name="Equation" r:id="rId4" imgW="1079280" imgH="342720" progId="Equation.DSMT4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87828" y="2645229"/>
            <a:ext cx="2207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Warum ist auch </a:t>
            </a:r>
          </a:p>
          <a:p>
            <a:r>
              <a:rPr lang="de-DE" sz="2400" dirty="0" smtClean="0"/>
              <a:t>Eine Basis?</a:t>
            </a:r>
          </a:p>
        </p:txBody>
      </p:sp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3706586" y="2618015"/>
          <a:ext cx="2743200" cy="1295400"/>
        </p:xfrm>
        <a:graphic>
          <a:graphicData uri="http://schemas.openxmlformats.org/presentationml/2006/ole">
            <p:oleObj spid="_x0000_s92167" name="Equation" r:id="rId5" imgW="2743200" imgH="1295280" progId="Equation.DSMT4">
              <p:embed/>
            </p:oleObj>
          </a:graphicData>
        </a:graphic>
      </p:graphicFrame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754" y="3734481"/>
            <a:ext cx="2697163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3592287" y="3951514"/>
            <a:ext cx="252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Linearkombination</a:t>
            </a:r>
          </a:p>
        </p:txBody>
      </p:sp>
      <p:graphicFrame>
        <p:nvGraphicFramePr>
          <p:cNvPr id="92169" name="Object 9"/>
          <p:cNvGraphicFramePr>
            <a:graphicFrameLocks noChangeAspect="1"/>
          </p:cNvGraphicFramePr>
          <p:nvPr/>
        </p:nvGraphicFramePr>
        <p:xfrm>
          <a:off x="3742871" y="4397829"/>
          <a:ext cx="3911600" cy="381000"/>
        </p:xfrm>
        <a:graphic>
          <a:graphicData uri="http://schemas.openxmlformats.org/presentationml/2006/ole">
            <p:oleObj spid="_x0000_s92169" name="Equation" r:id="rId7" imgW="3911400" imgH="380880" progId="Equation.DSMT4">
              <p:embed/>
            </p:oleObj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3869870" y="4898571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Aus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763984" y="4865915"/>
            <a:ext cx="308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B050"/>
                </a:solidFill>
              </a:rPr>
              <a:t>identisch 0, die x-Achse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837214" y="5290457"/>
            <a:ext cx="4517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folgt…………………………………………….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274957" y="5649686"/>
            <a:ext cx="5869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Jede Parabel und jede Gerade lässt sich durch</a:t>
            </a:r>
          </a:p>
          <a:p>
            <a:r>
              <a:rPr lang="de-DE" sz="2400" dirty="0" smtClean="0"/>
              <a:t>Wahl  der </a:t>
            </a:r>
            <a:r>
              <a:rPr lang="de-DE" sz="2400" dirty="0" err="1" smtClean="0"/>
              <a:t>ci</a:t>
            </a:r>
            <a:r>
              <a:rPr lang="de-DE" sz="2400" dirty="0" smtClean="0"/>
              <a:t> darstellen.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PAD graph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108" y="3311977"/>
            <a:ext cx="4324350" cy="287655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Basis und Dimension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66</a:t>
            </a:fld>
            <a:endParaRPr lang="de-DE" sz="1600" dirty="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328" y="2038351"/>
            <a:ext cx="6096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2090058" y="963386"/>
            <a:ext cx="533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Lagrange Interpolation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Basis und Dimension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67</a:t>
            </a:fld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30" y="767443"/>
            <a:ext cx="8441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Alle Lagrange-Polynome haben an genau einer Stützstelle keine Nullstelle, während sie an allen anderen Stützstellen Nullstellen haben. </a:t>
            </a: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578" y="2072821"/>
            <a:ext cx="7681913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Basis und Dimension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68</a:t>
            </a:fld>
            <a:endParaRPr lang="de-DE" sz="1600" dirty="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7428" y="1777092"/>
            <a:ext cx="6691219" cy="455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2090058" y="963386"/>
            <a:ext cx="4702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Newton Interpolation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Basis und Dimension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69</a:t>
            </a:fld>
            <a:endParaRPr lang="de-DE" sz="1600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918936"/>
            <a:ext cx="772001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858" y="2729593"/>
            <a:ext cx="695801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Seite: Definitionen von Halbring, Ring, Körper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7</a:t>
            </a:fld>
            <a:endParaRPr lang="de-DE" sz="1600" dirty="0"/>
          </a:p>
        </p:txBody>
      </p:sp>
      <p:sp>
        <p:nvSpPr>
          <p:cNvPr id="12" name="Zierrahmen 11"/>
          <p:cNvSpPr/>
          <p:nvPr/>
        </p:nvSpPr>
        <p:spPr>
          <a:xfrm>
            <a:off x="251520" y="836712"/>
            <a:ext cx="8352928" cy="3312368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 smtClean="0"/>
              <a:t>   Es gibt eine Menge M. Die Elemente seien mit a, b, c... bezeichnet.</a:t>
            </a:r>
          </a:p>
          <a:p>
            <a:r>
              <a:rPr lang="de-DE" b="1" dirty="0" smtClean="0"/>
              <a:t>Es ist eine Verknüpfung „+" unter diesen Elementen erklärt.</a:t>
            </a:r>
          </a:p>
          <a:p>
            <a:r>
              <a:rPr lang="de-DE" b="1" dirty="0" smtClean="0"/>
              <a:t>Es ist eine Verknüpfung „o" unter diesen Elementen erklärt.</a:t>
            </a:r>
          </a:p>
          <a:p>
            <a:r>
              <a:rPr lang="de-DE" b="1" dirty="0" smtClean="0"/>
              <a:t>Axiom D  Für alle </a:t>
            </a:r>
            <a:r>
              <a:rPr lang="de-DE" b="1" dirty="0" err="1" smtClean="0"/>
              <a:t>a,b,c</a:t>
            </a:r>
            <a:r>
              <a:rPr lang="de-DE" b="1" dirty="0" smtClean="0"/>
              <a:t> aus M gilt     a o (b + c)=a o b + a o c 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Distributivgesetz </a:t>
            </a:r>
          </a:p>
          <a:p>
            <a:r>
              <a:rPr lang="de-DE" b="1" dirty="0" smtClean="0"/>
              <a:t>Erfüllt (M,+) die Axiome  einer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Halbgruppe</a:t>
            </a:r>
          </a:p>
          <a:p>
            <a:r>
              <a:rPr lang="de-DE" b="1" dirty="0" smtClean="0"/>
              <a:t>Erfüllt (M,o) die Axiome  einer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Halbgruppe  und gilt dazu Axiom D,</a:t>
            </a:r>
          </a:p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Dann ist (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M,+,o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ein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Halbring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Ist (M,+)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abelsche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Gruppe, dann ist (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M,+,o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 ein 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Ring.</a:t>
            </a:r>
            <a:endParaRPr lang="de-DE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Ist im Ring (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M,+,o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auch (M,o)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abelsche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Gruppe, dann ist (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M,+,o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 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Körper</a:t>
            </a:r>
            <a:endParaRPr lang="de-DE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de-DE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436510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ganzen Zahlen}=      , + ist plus-rechnen,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 positiven Bruchzahlen mit 0}, + ist plus-rechnen , o ist mal-rechnen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               mit a, b aus Q},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               mit a, b aus Q}, o ist mal-rechnen 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rationalen Zahlen}=        , plus und mal wie üblich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reellen Zahlen}=          , plus und mal wie üblich</a:t>
            </a:r>
            <a:endParaRPr lang="de-D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779912" y="5517232"/>
          <a:ext cx="288032" cy="347216"/>
        </p:xfrm>
        <a:graphic>
          <a:graphicData uri="http://schemas.openxmlformats.org/presentationml/2006/ole">
            <p:oleObj spid="_x0000_s2051" name="Equation" r:id="rId3" imgW="164880" imgH="203040" progId="Equation.DSMT4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419872" y="4365104"/>
          <a:ext cx="288032" cy="288032"/>
        </p:xfrm>
        <a:graphic>
          <a:graphicData uri="http://schemas.openxmlformats.org/presentationml/2006/ole">
            <p:oleObj spid="_x0000_s2052" name="Equation" r:id="rId4" imgW="152280" imgH="16488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408363" y="5805488"/>
          <a:ext cx="312737" cy="287337"/>
        </p:xfrm>
        <a:graphic>
          <a:graphicData uri="http://schemas.openxmlformats.org/presentationml/2006/ole">
            <p:oleObj spid="_x0000_s2053" name="Equation" r:id="rId5" imgW="164880" imgH="164880" progId="Equation.DSMT4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619672" y="5229200"/>
          <a:ext cx="647700" cy="265113"/>
        </p:xfrm>
        <a:graphic>
          <a:graphicData uri="http://schemas.openxmlformats.org/presentationml/2006/ole">
            <p:oleObj spid="_x0000_s2054" name="Equation" r:id="rId6" imgW="533160" imgH="241200" progId="Equation.DSMT4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619672" y="5013176"/>
          <a:ext cx="647700" cy="265113"/>
        </p:xfrm>
        <a:graphic>
          <a:graphicData uri="http://schemas.openxmlformats.org/presentationml/2006/ole">
            <p:oleObj spid="_x0000_s2055" name="Equation" r:id="rId7" imgW="533160" imgH="241200" progId="Equation.DSMT4">
              <p:embed/>
            </p:oleObj>
          </a:graphicData>
        </a:graphic>
      </p:graphicFrame>
      <p:pic>
        <p:nvPicPr>
          <p:cNvPr id="2056" name="Picture 8" descr="C:\Users\User\mathe-lehramt\algebra\zahlaufbau\q-adj-wurz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4941168"/>
            <a:ext cx="923925" cy="600075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5508104" y="4941168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Diese Menge heißt: </a:t>
            </a:r>
          </a:p>
          <a:p>
            <a:r>
              <a:rPr lang="de-DE" sz="1200" dirty="0" smtClean="0"/>
              <a:t>Q  </a:t>
            </a:r>
            <a:r>
              <a:rPr lang="de-DE" sz="1200" dirty="0" err="1" smtClean="0"/>
              <a:t>adjungiert</a:t>
            </a:r>
            <a:r>
              <a:rPr lang="de-DE" sz="1200" dirty="0" smtClean="0"/>
              <a:t> Wurzel 2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Basis und Dimension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70</a:t>
            </a:fld>
            <a:endParaRPr lang="de-DE" sz="1600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54678"/>
            <a:ext cx="6096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2792186" y="979714"/>
            <a:ext cx="3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Kubische Splines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0" y="1646463"/>
            <a:ext cx="8224157" cy="560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Jedes </a:t>
            </a:r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Spline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-Polynom ist einer</a:t>
            </a:r>
            <a:b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an das Problem angepassten eigenen Basis dargestellt.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71</a:t>
            </a:fld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1355270" y="1061357"/>
            <a:ext cx="6319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Es ist bezogen auf seinen „linken Nagel“ definiert.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Für einen kubischen </a:t>
            </a:r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Spline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 durch n+1 Punkte </a:t>
            </a:r>
            <a:b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braucht man n </a:t>
            </a:r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Spline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-Polynome 3. Grades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72</a:t>
            </a:fld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620486" y="1061357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Sie haben  4*n Koeffizienten.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Sie treffen ihren linken Nagel, n Bedingungen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Sie treffen ihren rechten Nagel, n Bedingungen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An (n-1) inneren Nägeln wird die Steigung übergeben, </a:t>
            </a:r>
            <a:br>
              <a:rPr lang="de-DE" sz="2400" dirty="0" smtClean="0"/>
            </a:br>
            <a:r>
              <a:rPr lang="de-DE" sz="2400" dirty="0" smtClean="0"/>
              <a:t>   (n-1) Bedingungen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An (n-1) inneren Nägeln wird die Krümmung übergeben,</a:t>
            </a:r>
            <a:br>
              <a:rPr lang="de-DE" sz="2400" dirty="0" smtClean="0"/>
            </a:br>
            <a:r>
              <a:rPr lang="de-DE" sz="2400" dirty="0" smtClean="0"/>
              <a:t>   (n-1) Bedingungen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6572" y="3886200"/>
            <a:ext cx="849309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Um das entstehende Gleichungssystem eindeutig lösen zu können,</a:t>
            </a:r>
          </a:p>
          <a:p>
            <a:r>
              <a:rPr lang="de-DE" sz="2400" dirty="0" smtClean="0"/>
              <a:t>Muss man noch Anfangs und Endbedingung hinzufügen.</a:t>
            </a:r>
          </a:p>
          <a:p>
            <a:r>
              <a:rPr lang="de-DE" sz="2400" dirty="0" smtClean="0"/>
              <a:t>Beim </a:t>
            </a:r>
            <a:r>
              <a:rPr lang="de-DE" sz="2400" b="1" dirty="0" smtClean="0"/>
              <a:t>natürlichen </a:t>
            </a:r>
            <a:r>
              <a:rPr lang="de-DE" sz="2400" b="1" dirty="0" err="1" smtClean="0"/>
              <a:t>Spline</a:t>
            </a:r>
            <a:r>
              <a:rPr lang="de-DE" sz="2400" b="1" dirty="0" smtClean="0"/>
              <a:t> </a:t>
            </a:r>
            <a:r>
              <a:rPr lang="de-DE" sz="2400" dirty="0" smtClean="0"/>
              <a:t>wählt man am ersten und letzten Nagel </a:t>
            </a:r>
          </a:p>
          <a:p>
            <a:r>
              <a:rPr lang="de-DE" sz="2400" dirty="0" smtClean="0"/>
              <a:t>Krümmung 0.  Der </a:t>
            </a:r>
            <a:r>
              <a:rPr lang="de-DE" sz="2400" dirty="0" err="1" smtClean="0"/>
              <a:t>Spline</a:t>
            </a:r>
            <a:r>
              <a:rPr lang="de-DE" sz="2400" dirty="0" smtClean="0"/>
              <a:t> entspricht dann etwa der Form, die ein </a:t>
            </a:r>
          </a:p>
          <a:p>
            <a:r>
              <a:rPr lang="de-DE" sz="2400" dirty="0" smtClean="0"/>
              <a:t>elastischer Stab, der durch die Nägel geführt wird,  einnimmt.</a:t>
            </a:r>
          </a:p>
          <a:p>
            <a:r>
              <a:rPr lang="de-DE" sz="2400" dirty="0" smtClean="0"/>
              <a:t>Er hat dann </a:t>
            </a:r>
            <a:r>
              <a:rPr lang="de-DE" sz="2800" dirty="0" smtClean="0"/>
              <a:t>minimale Biegeenergie</a:t>
            </a:r>
            <a:r>
              <a:rPr lang="de-DE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Seite: Definitionen von Halbring, Ring, Körper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8</a:t>
            </a:fld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755576" y="436510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ganzen Zahlen}=      , + ist plus-rechnen, o ist plus-rechnen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 positiven Bruchzahlen mit 0}, + ist plus-rechnen , o ist mal-rechnen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               mit a, b aus Q},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               mit a, b aus Q}, o ist mal-rechnen 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rationalen Zahlen}=        , plus und mal wie üblich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reellen Zahlen}=          , plus und mal wie üblich</a:t>
            </a:r>
            <a:endParaRPr lang="de-D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779912" y="5517232"/>
          <a:ext cx="288032" cy="347216"/>
        </p:xfrm>
        <a:graphic>
          <a:graphicData uri="http://schemas.openxmlformats.org/presentationml/2006/ole">
            <p:oleObj spid="_x0000_s3074" name="Equation" r:id="rId3" imgW="164880" imgH="203040" progId="Equation.DSMT4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419872" y="4365104"/>
          <a:ext cx="288032" cy="288032"/>
        </p:xfrm>
        <a:graphic>
          <a:graphicData uri="http://schemas.openxmlformats.org/presentationml/2006/ole">
            <p:oleObj spid="_x0000_s3075" name="Equation" r:id="rId4" imgW="152280" imgH="16488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408363" y="5805488"/>
          <a:ext cx="312737" cy="287337"/>
        </p:xfrm>
        <a:graphic>
          <a:graphicData uri="http://schemas.openxmlformats.org/presentationml/2006/ole">
            <p:oleObj spid="_x0000_s3076" name="Equation" r:id="rId5" imgW="164880" imgH="164880" progId="Equation.DSMT4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619672" y="5229200"/>
          <a:ext cx="647700" cy="265113"/>
        </p:xfrm>
        <a:graphic>
          <a:graphicData uri="http://schemas.openxmlformats.org/presentationml/2006/ole">
            <p:oleObj spid="_x0000_s3077" name="Equation" r:id="rId6" imgW="533160" imgH="241200" progId="Equation.DSMT4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619672" y="5013176"/>
          <a:ext cx="647700" cy="265113"/>
        </p:xfrm>
        <a:graphic>
          <a:graphicData uri="http://schemas.openxmlformats.org/presentationml/2006/ole">
            <p:oleObj spid="_x0000_s3078" name="Equation" r:id="rId7" imgW="533160" imgH="241200" progId="Equation.DSMT4">
              <p:embed/>
            </p:oleObj>
          </a:graphicData>
        </a:graphic>
      </p:graphicFrame>
      <p:pic>
        <p:nvPicPr>
          <p:cNvPr id="2056" name="Picture 8" descr="C:\Users\User\mathe-lehramt\algebra\zahlaufbau\q-adj-wurz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4941168"/>
            <a:ext cx="923925" cy="600075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5508104" y="4941168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Diese Menge heißt: </a:t>
            </a:r>
          </a:p>
          <a:p>
            <a:r>
              <a:rPr lang="de-DE" sz="1200" dirty="0" smtClean="0"/>
              <a:t>Q  </a:t>
            </a:r>
            <a:r>
              <a:rPr lang="de-DE" sz="1200" dirty="0" err="1" smtClean="0"/>
              <a:t>adjungiert</a:t>
            </a:r>
            <a:r>
              <a:rPr lang="de-DE" sz="1200" dirty="0" smtClean="0"/>
              <a:t> Wurzel 2 </a:t>
            </a:r>
          </a:p>
          <a:p>
            <a:endParaRPr lang="de-DE" dirty="0"/>
          </a:p>
        </p:txBody>
      </p:sp>
      <p:pic>
        <p:nvPicPr>
          <p:cNvPr id="3079" name="Picture 7" descr="C:\Users\User\mathe-lehramt\algebra\zahlaufbau\zahlaufbau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836712"/>
            <a:ext cx="161925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Seite: Definitionen von Halbgruppe und Gruppe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9</a:t>
            </a:fld>
            <a:endParaRPr lang="de-DE" sz="1600" dirty="0"/>
          </a:p>
        </p:txBody>
      </p:sp>
      <p:sp>
        <p:nvSpPr>
          <p:cNvPr id="12" name="Zierrahmen 11"/>
          <p:cNvSpPr/>
          <p:nvPr/>
        </p:nvSpPr>
        <p:spPr>
          <a:xfrm>
            <a:off x="1115616" y="1268760"/>
            <a:ext cx="6912768" cy="1512168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 smtClean="0"/>
              <a:t>Es gibt eine Menge M. Die Elemente seien mit a, b, c... bezeichnet.</a:t>
            </a:r>
          </a:p>
          <a:p>
            <a:r>
              <a:rPr lang="de-DE" b="1" dirty="0" smtClean="0"/>
              <a:t>Es ist eine Verknüpfung „o" unter diesen Elementen erklärt.</a:t>
            </a:r>
          </a:p>
          <a:p>
            <a:r>
              <a:rPr lang="de-DE" b="1" dirty="0" smtClean="0"/>
              <a:t>Axiom G1                a o b ist aus M                  Abgeschlossenheit</a:t>
            </a:r>
          </a:p>
          <a:p>
            <a:r>
              <a:rPr lang="de-DE" b="1" dirty="0" smtClean="0"/>
              <a:t>Erfüllt (M,o) dieses Axiom (Gesetz), dann ist (M,o) eine </a:t>
            </a:r>
          </a:p>
          <a:p>
            <a:pPr algn="ctr"/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Algebraische Struktur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3568" y="2924944"/>
            <a:ext cx="844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Beispiele zum Überlegen: Ist (M,o) eine algebraische Struktur?  j/n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3356992"/>
            <a:ext cx="641759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echt positiven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negativen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geraden ganzen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graden natürlichen Zahlen}, o ist mal-rechnen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ungeraden natürlichen Zahlen},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ungeraden ganzen Zahlen}, o ist mal-rechnen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Vielfachen von 5 Zahlen}, o ist …….-rechnen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2x2-Matrizen}, o ist plus-rechnen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M={Die Kongruenzabbildungen}, o ist </a:t>
            </a:r>
            <a:r>
              <a:rPr lang="de-DE" dirty="0" err="1" smtClean="0"/>
              <a:t>hintereinanderausführen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Selber Beispiele suchen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4113</Words>
  <Application>Microsoft Office PowerPoint</Application>
  <PresentationFormat>Bildschirmpräsentation (4:3)</PresentationFormat>
  <Paragraphs>543</Paragraphs>
  <Slides>72</Slides>
  <Notes>11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72</vt:i4>
      </vt:variant>
    </vt:vector>
  </HeadingPairs>
  <TitlesOfParts>
    <vt:vector size="74" baseType="lpstr">
      <vt:lpstr>Larissa-Design</vt:lpstr>
      <vt:lpstr>Equation</vt:lpstr>
      <vt:lpstr>Lineare Algebra</vt:lpstr>
      <vt:lpstr>Seite: Definitionen von Halbgruppe und Gruppe </vt:lpstr>
      <vt:lpstr>Seite: Definitionen von Halbgruppe und Gruppe </vt:lpstr>
      <vt:lpstr>Seite: Definitionen von Halbgruppe und Gruppe </vt:lpstr>
      <vt:lpstr>Seite: Definitionen von Halbgruppe und Gruppe </vt:lpstr>
      <vt:lpstr>Seite: Definitionen von Halbgruppe und Gruppe </vt:lpstr>
      <vt:lpstr>Seite: Definitionen von Halbring, Ring, Körper </vt:lpstr>
      <vt:lpstr>Seite: Definitionen von Halbring, Ring, Körper </vt:lpstr>
      <vt:lpstr>Seite: Definitionen von Halbgruppe und Gruppe </vt:lpstr>
      <vt:lpstr>Seite: Definition eines  Vektorraumes</vt:lpstr>
      <vt:lpstr>Vom Punktraum zum Vektorraum</vt:lpstr>
      <vt:lpstr>Äquivalenzrelation</vt:lpstr>
      <vt:lpstr>Vektoren</vt:lpstr>
      <vt:lpstr>Gerade in vektorieller Darstellung</vt:lpstr>
      <vt:lpstr>Verschiedene Geradendarstellungen</vt:lpstr>
      <vt:lpstr>Viele Graden</vt:lpstr>
      <vt:lpstr>Viele Graden</vt:lpstr>
      <vt:lpstr>Geraden in 3D (also im R3 ).</vt:lpstr>
      <vt:lpstr>Schnitt zweier Geraden</vt:lpstr>
      <vt:lpstr>Schnitt zweier Geraden__________ </vt:lpstr>
      <vt:lpstr>Graden in 3D</vt:lpstr>
      <vt:lpstr>Graden in 3D</vt:lpstr>
      <vt:lpstr>Graden in 3D</vt:lpstr>
      <vt:lpstr>Lösen eines LGS, linearen Gleichungssystems</vt:lpstr>
      <vt:lpstr>Lösen eines LGS, linearen Gleichungssystems</vt:lpstr>
      <vt:lpstr>Lösen eines LGS, linearen Gleichungssystems</vt:lpstr>
      <vt:lpstr>Lösen eines LGS, linearen Gleichungssystems</vt:lpstr>
      <vt:lpstr>Lösen eines LGS, linearen Gleichungssystems</vt:lpstr>
      <vt:lpstr>Lösen eines LGS, linearen Gleichungssystems</vt:lpstr>
      <vt:lpstr>Lösen eines LGS, linearen Gleichungssystems</vt:lpstr>
      <vt:lpstr>Erzeugen eines LGS, linearen Gleichungssystems</vt:lpstr>
      <vt:lpstr>Erzeugen eines LGS, linearen Gleichungssystems</vt:lpstr>
      <vt:lpstr>Erzeugen eines LGS, linearen Gleichungssystems</vt:lpstr>
      <vt:lpstr>Ebene in vektorieller Darstellung</vt:lpstr>
      <vt:lpstr>Ebene in Parameterform</vt:lpstr>
      <vt:lpstr>Lösen eines LGS, linearen Gleichungssystems</vt:lpstr>
      <vt:lpstr>Zentraler Begriff: Linear unabhängig</vt:lpstr>
      <vt:lpstr>Prüfen, ob eine Menge linear unabhängig ist.</vt:lpstr>
      <vt:lpstr>Teilverhältnis-Aufgabe mit „linear unabhängig“.</vt:lpstr>
      <vt:lpstr>Teilverhältnis-Aufgabe mit „linear unabhängig“.</vt:lpstr>
      <vt:lpstr>Folie 41</vt:lpstr>
      <vt:lpstr>Skalarprodukt</vt:lpstr>
      <vt:lpstr>Skalarprodukt</vt:lpstr>
      <vt:lpstr>Skalarprodukt</vt:lpstr>
      <vt:lpstr>Bilinearform</vt:lpstr>
      <vt:lpstr>Positiv definite symmetrische Bilinearform</vt:lpstr>
      <vt:lpstr>Skalarprodukt</vt:lpstr>
      <vt:lpstr>Skalarprodukt</vt:lpstr>
      <vt:lpstr>Skalarprodukt</vt:lpstr>
      <vt:lpstr>Geometrische Deutung des Skalarproduktes</vt:lpstr>
      <vt:lpstr>Ebenendarstellung in Normalenform</vt:lpstr>
      <vt:lpstr>Zwei Ebenen in Normalenform</vt:lpstr>
      <vt:lpstr>Zwei Ebenen in Normalenform</vt:lpstr>
      <vt:lpstr>Warum heißt diese Geradengleichung  Normalenform? </vt:lpstr>
      <vt:lpstr>Abstand vom Ursprung</vt:lpstr>
      <vt:lpstr>Zwei Ebenen in unterschiedlicher Darstellung</vt:lpstr>
      <vt:lpstr>Zwei Ebenen in unterschiedlicher Darstellung</vt:lpstr>
      <vt:lpstr>Umwandlung von Ebenengleichungen</vt:lpstr>
      <vt:lpstr>Umwandlung von Ebenengleichungen</vt:lpstr>
      <vt:lpstr>Das Kreuzprodukt von Vektoren, Vektorprodukt</vt:lpstr>
      <vt:lpstr>Umwandlung von Ebenengleichungen</vt:lpstr>
      <vt:lpstr>Basis und Dimension</vt:lpstr>
      <vt:lpstr>Dimension eines Vektorraumes</vt:lpstr>
      <vt:lpstr>Beispiele für Vektorräume und ihre Basen</vt:lpstr>
      <vt:lpstr>Beispiele für Vektorräume und ihre Basen</vt:lpstr>
      <vt:lpstr>Basis und Dimension</vt:lpstr>
      <vt:lpstr>Basis und Dimension</vt:lpstr>
      <vt:lpstr>Basis und Dimension</vt:lpstr>
      <vt:lpstr>Basis und Dimension</vt:lpstr>
      <vt:lpstr>Basis und Dimension</vt:lpstr>
      <vt:lpstr>Jedes Spline-Polynom ist einer an das Problem angepassten eigenen Basis dargestellt. </vt:lpstr>
      <vt:lpstr>Für einen kubischen Spline durch n+1 Punkte  braucht man n Spline-Polynome 3. Grades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Lineare Algebra</dc:title>
  <dc:creator>Prof. Dr. Dörte Haftendorn</dc:creator>
  <cp:lastModifiedBy>Prof. Dr. Dörte Haftendorn</cp:lastModifiedBy>
  <cp:revision>98</cp:revision>
  <dcterms:created xsi:type="dcterms:W3CDTF">2012-10-15T11:06:10Z</dcterms:created>
  <dcterms:modified xsi:type="dcterms:W3CDTF">2012-12-17T14:10:40Z</dcterms:modified>
</cp:coreProperties>
</file>