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4" r:id="rId3"/>
    <p:sldId id="277" r:id="rId4"/>
    <p:sldId id="257" r:id="rId5"/>
    <p:sldId id="261" r:id="rId6"/>
    <p:sldId id="259" r:id="rId7"/>
    <p:sldId id="263" r:id="rId8"/>
    <p:sldId id="278" r:id="rId9"/>
    <p:sldId id="258" r:id="rId10"/>
    <p:sldId id="284" r:id="rId11"/>
    <p:sldId id="280" r:id="rId12"/>
    <p:sldId id="279" r:id="rId13"/>
    <p:sldId id="282" r:id="rId14"/>
    <p:sldId id="260" r:id="rId15"/>
    <p:sldId id="262" r:id="rId16"/>
    <p:sldId id="291" r:id="rId17"/>
    <p:sldId id="292" r:id="rId18"/>
    <p:sldId id="293" r:id="rId19"/>
    <p:sldId id="268" r:id="rId20"/>
    <p:sldId id="266" r:id="rId21"/>
    <p:sldId id="274" r:id="rId22"/>
    <p:sldId id="270" r:id="rId23"/>
    <p:sldId id="272" r:id="rId24"/>
    <p:sldId id="275" r:id="rId25"/>
    <p:sldId id="276" r:id="rId26"/>
    <p:sldId id="265" r:id="rId27"/>
    <p:sldId id="267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3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8" autoAdjust="0"/>
    <p:restoredTop sz="94660"/>
  </p:normalViewPr>
  <p:slideViewPr>
    <p:cSldViewPr>
      <p:cViewPr varScale="1">
        <p:scale>
          <a:sx n="38" d="100"/>
          <a:sy n="38" d="100"/>
        </p:scale>
        <p:origin x="-1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1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C07E52-C469-41F7-AB6B-F37C3752DA50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53EB932-C6F1-418B-B655-27CEC32D179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F8C2A9-E5DA-417D-87E4-5640A3EEC3C9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E846A0C-0DB8-4271-B66C-24657F93AA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2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4666-0497-4214-BC6A-6E935DB23119}" type="slidenum">
              <a:rPr lang="de-DE"/>
              <a:pPr/>
              <a:t>30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4666-0497-4214-BC6A-6E935DB23119}" type="slidenum">
              <a:rPr lang="de-DE"/>
              <a:pPr/>
              <a:t>31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4666-0497-4214-BC6A-6E935DB23119}" type="slidenum">
              <a:rPr lang="de-DE"/>
              <a:pPr/>
              <a:t>32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4666-0497-4214-BC6A-6E935DB23119}" type="slidenum">
              <a:rPr lang="de-DE"/>
              <a:pPr/>
              <a:t>33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36247-294E-4FDF-B608-69A35EC4C664}" type="slidenum">
              <a:rPr lang="de-DE"/>
              <a:pPr/>
              <a:t>3</a:t>
            </a:fld>
            <a:endParaRPr lang="de-DE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46A0C-0DB8-4271-B66C-24657F93AA3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F9CCC-59E6-45F6-83B5-1ECB3CD99405}" type="slidenum">
              <a:rPr lang="de-DE"/>
              <a:pPr/>
              <a:t>20</a:t>
            </a:fld>
            <a:endParaRPr 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F9CCC-59E6-45F6-83B5-1ECB3CD99405}" type="slidenum">
              <a:rPr lang="de-DE"/>
              <a:pPr/>
              <a:t>21</a:t>
            </a:fld>
            <a:endParaRPr 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EBEAB-8369-499E-B910-3E38D2CCFC50}" type="slidenum">
              <a:rPr lang="de-DE"/>
              <a:pPr/>
              <a:t>26</a:t>
            </a:fld>
            <a:endParaRPr lang="de-DE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4666-0497-4214-BC6A-6E935DB23119}" type="slidenum">
              <a:rPr lang="de-DE"/>
              <a:pPr/>
              <a:t>27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4666-0497-4214-BC6A-6E935DB23119}" type="slidenum">
              <a:rPr lang="de-DE"/>
              <a:pPr/>
              <a:t>28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F4666-0497-4214-BC6A-6E935DB23119}" type="slidenum">
              <a:rPr lang="de-DE"/>
              <a:pPr/>
              <a:t>29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00FD-4EE8-4CEF-BBDB-30CAB266B5A8}" type="datetimeFigureOut">
              <a:rPr lang="de-DE" smtClean="0"/>
              <a:pPr/>
              <a:t>17.02.2017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5B8E-1A9D-47D1-818A-6A17D2F6C14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suv\00vortraege\mathe-lebendig\elbe-s-kanal-bruecke.ggb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C:\Users\User\masuv\00vortraege\mathe-lebendig\parabel-reflexion.ggb" TargetMode="External"/><Relationship Id="rId5" Type="http://schemas.openxmlformats.org/officeDocument/2006/relationships/image" Target="../media/image12.png"/><Relationship Id="rId4" Type="http://schemas.openxmlformats.org/officeDocument/2006/relationships/hyperlink" Target="file:///C:\Users\User\masuv\00vortraege\mathe-lebendig\parabel-reflexionb.gg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suv\00vortraege\mathe-lebendig\klothoide4buch.ggb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Users\User\masuv\00vortraege\mathe-lebendig\B216-4Kreise-kurve.gg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Users\User\masuv\00vortraege\mathe-lebendig\B216-4Kreise-kurve.gg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file:///C:\Users\User\masuv\00vortraege\mathe-lebendig\wasserturm-drudenfuss.gg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Roland\bogen.ca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file:///C:\Users\User\masuv\00vortraege\mathe-lebendig\bezier.ggb" TargetMode="Externa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iban.tns" TargetMode="Externa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Roland\bogen.cap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file:///D:\matheomnibus\themen\numerik\bezier.ggb" TargetMode="Externa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hyperlink" Target="file:///C:\Users\User\masuv\00vortraege\mathe-lebendig\modulo_potenz_polygone_2010.ggb" TargetMode="Externa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jpeg"/><Relationship Id="rId5" Type="http://schemas.openxmlformats.org/officeDocument/2006/relationships/image" Target="../media/image57.gif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suv\00vortraege\mathe-lebendig\reichstag.ggb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suv\00vortraege\mathe-lebendig\berlin_hbf2.ggb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Mathematik lebendig sehen –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ein Stück </a:t>
            </a:r>
            <a:r>
              <a:rPr lang="de-DE" b="1" dirty="0" smtClean="0">
                <a:solidFill>
                  <a:srgbClr val="00B050"/>
                </a:solidFill>
              </a:rPr>
              <a:t>Welt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verstehen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Users\User\matheomnibus\themen\numerik\notenbogen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3009900" cy="1754187"/>
          </a:xfrm>
          <a:prstGeom prst="rect">
            <a:avLst/>
          </a:prstGeom>
          <a:noFill/>
        </p:spPr>
      </p:pic>
      <p:pic>
        <p:nvPicPr>
          <p:cNvPr id="9" name="Picture 2" descr="C:\Users\User\mathe-lehramt\didaktik\krumm-nicht-dumm\geo-saarbrücken-aufsatz\kardioid3-300-h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013176"/>
            <a:ext cx="1670050" cy="14478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89040"/>
            <a:ext cx="1634867" cy="265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365104"/>
            <a:ext cx="16566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808"/>
            <a:ext cx="1863670" cy="46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221088"/>
            <a:ext cx="2895448" cy="210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1700808"/>
            <a:ext cx="2979252" cy="21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3277096"/>
            <a:ext cx="850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Mathematik lebendig sehen –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ein Stück Welt verstehen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 descr="elbe-s-kanal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0572"/>
            <a:ext cx="9144000" cy="2976855"/>
          </a:xfrm>
          <a:prstGeom prst="rect">
            <a:avLst/>
          </a:prstGeom>
        </p:spPr>
      </p:pic>
      <p:pic>
        <p:nvPicPr>
          <p:cNvPr id="5" name="Picture 5" descr="geogebra30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45224"/>
            <a:ext cx="864096" cy="86409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115616" y="494116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Brücke der Bahn über den 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Elbeseitenkanal 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am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Inselsee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Grafik 7" descr="elbe-s-kanal-fe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4218" y="5013176"/>
            <a:ext cx="4309782" cy="140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140968"/>
            <a:ext cx="4283968" cy="1296144"/>
          </a:xfrm>
        </p:spPr>
        <p:txBody>
          <a:bodyPr>
            <a:normAutofit fontScale="90000"/>
          </a:bodyPr>
          <a:lstStyle/>
          <a:p>
            <a:pPr algn="r"/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Kein Kurpark ohne 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Parabeln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3076" name="Picture 4" descr="C:\Users\User\Kurven-erkunden-und-verstehen\Kurven-Website\kegelschnitte\kurpark-na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2942825"/>
          </a:xfrm>
          <a:prstGeom prst="rect">
            <a:avLst/>
          </a:prstGeom>
          <a:noFill/>
        </p:spPr>
      </p:pic>
      <p:pic>
        <p:nvPicPr>
          <p:cNvPr id="6" name="Grafik 5" descr="parabelbrunnen-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348568"/>
            <a:ext cx="3240360" cy="2156247"/>
          </a:xfrm>
          <a:prstGeom prst="rect">
            <a:avLst/>
          </a:prstGeom>
        </p:spPr>
      </p:pic>
      <p:pic>
        <p:nvPicPr>
          <p:cNvPr id="7" name="Grafik 6" descr="parabel-st-petersburg-mit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212976"/>
            <a:ext cx="3894956" cy="337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1500"/>
            <a:ext cx="68453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Reflexion hat ein Gesetz: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Einfallspinsel = Ausfallspinsel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8" name="Picture 5" descr="geogebra30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5229200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5" descr="geogebra30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373217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Mathematik lebendig sehen –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ein Stück Welt verstehen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3314" name="Picture 2" descr="C:\Users\User\mathe-lehramt\didaktik\krumm-nicht-dumm\geo-saarbrücken-aufsatz\kardioid3-300-h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573016"/>
            <a:ext cx="3073289" cy="2664296"/>
          </a:xfrm>
          <a:prstGeom prst="rect">
            <a:avLst/>
          </a:prstGeom>
          <a:noFill/>
        </p:spPr>
      </p:pic>
      <p:pic>
        <p:nvPicPr>
          <p:cNvPr id="13315" name="Picture 3" descr="C:\Users\User\mathe-lehramt\didaktik\krumm-nicht-dumm\geo-saarbrücken-aufsatz\nephroid1-300-h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33056"/>
            <a:ext cx="2016224" cy="2239424"/>
          </a:xfrm>
          <a:prstGeom prst="rect">
            <a:avLst/>
          </a:prstGeom>
          <a:noFill/>
        </p:spPr>
      </p:pic>
      <p:pic>
        <p:nvPicPr>
          <p:cNvPr id="6" name="Grafik 1" descr="parabel-reflex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1666146"/>
            <a:ext cx="3203293" cy="1546830"/>
          </a:xfrm>
          <a:prstGeom prst="rect">
            <a:avLst/>
          </a:prstGeom>
        </p:spPr>
      </p:pic>
      <p:pic>
        <p:nvPicPr>
          <p:cNvPr id="7" name="Picture 2" descr="C:\Users\User\Kurven-erkunden-und-verstehen\KurvenTeX\figures\07andalusien-11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700808"/>
            <a:ext cx="4535487" cy="12954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203848" y="3068960"/>
            <a:ext cx="5780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Andalusien: parabolische Zylinder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im Sonnenkraftwerk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24128" y="4365104"/>
            <a:ext cx="34705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Brennlinien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mit Sonnenlicht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am Kreis reflektiert:</a:t>
            </a:r>
          </a:p>
          <a:p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Katakaustiken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Reflexion an Ellipsen und Parabeln 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 Flüstergewölbe, Flüsterschalen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5122" name="Picture 2" descr="C:\Users\User\Kurven-erkunden-und-verstehen\Kurven-Website\kegelschnitte\fluestergewoelbe-11-20-21-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316416" cy="447834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0" y="1556792"/>
            <a:ext cx="1907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Görlitz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Untermarkt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8712968" cy="1470025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accent2">
                    <a:lumMod val="75000"/>
                  </a:schemeClr>
                </a:solidFill>
              </a:rPr>
              <a:t>Gerade-Kreis</a:t>
            </a:r>
            <a:br>
              <a:rPr lang="de-DE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5400" b="1" dirty="0" smtClean="0">
                <a:solidFill>
                  <a:schemeClr val="accent2">
                    <a:lumMod val="75000"/>
                  </a:schemeClr>
                </a:solidFill>
              </a:rPr>
              <a:t>=Krümmungssprung</a:t>
            </a:r>
            <a:endParaRPr lang="de-DE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46081" name="Picture 1" descr="C:\Users\User\Kurven-erkunden-und-verstehen\kurven\00vortraege\science-slam\eisenbahn-kr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5328592" cy="4793788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6084168" y="2564904"/>
            <a:ext cx="2798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</a:rPr>
              <a:t>Das geht nur</a:t>
            </a:r>
          </a:p>
          <a:p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</a:rPr>
              <a:t>für Spielzeug!</a:t>
            </a:r>
            <a:endParaRPr lang="de-DE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8712968" cy="1470025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accent2">
                    <a:lumMod val="75000"/>
                  </a:schemeClr>
                </a:solidFill>
              </a:rPr>
              <a:t>Keine Straße ohne Klothoide</a:t>
            </a:r>
            <a:endParaRPr lang="de-DE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170" name="Picture 2" descr="C:\Users\User\Kurven-erkunden-und-verstehen\Kurven-Website\klothoide\klotho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60432" cy="254079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51520" y="4869160"/>
            <a:ext cx="28344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Bei der Klothoide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wächst die Krümmung</a:t>
            </a:r>
          </a:p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linear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mit dem Weg.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03848" y="4005064"/>
            <a:ext cx="26207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b="1" dirty="0" smtClean="0">
                <a:solidFill>
                  <a:srgbClr val="E753D5"/>
                </a:solidFill>
              </a:rPr>
              <a:t>Gerade Straße</a:t>
            </a:r>
          </a:p>
          <a:p>
            <a:pPr algn="r"/>
            <a:r>
              <a:rPr lang="de-DE" sz="3200" b="1" dirty="0" smtClean="0">
                <a:solidFill>
                  <a:srgbClr val="FF0000"/>
                </a:solidFill>
              </a:rPr>
              <a:t>Klothoide</a:t>
            </a:r>
          </a:p>
          <a:p>
            <a:pPr algn="r"/>
            <a:r>
              <a:rPr lang="de-DE" sz="3200" b="1" dirty="0" smtClean="0">
                <a:solidFill>
                  <a:srgbClr val="0070C0"/>
                </a:solidFill>
              </a:rPr>
              <a:t>Kreis</a:t>
            </a:r>
          </a:p>
          <a:p>
            <a:pPr algn="r"/>
            <a:r>
              <a:rPr lang="de-DE" sz="3200" b="1" dirty="0" smtClean="0">
                <a:solidFill>
                  <a:srgbClr val="FF0000"/>
                </a:solidFill>
              </a:rPr>
              <a:t>Klothoide</a:t>
            </a:r>
          </a:p>
          <a:p>
            <a:pPr algn="r"/>
            <a:r>
              <a:rPr lang="de-DE" sz="3200" b="1" dirty="0" smtClean="0">
                <a:solidFill>
                  <a:srgbClr val="E753D5"/>
                </a:solidFill>
              </a:rPr>
              <a:t>Gerade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76256" y="3645024"/>
            <a:ext cx="1731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linearer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Krümmungs-</a:t>
            </a:r>
          </a:p>
          <a:p>
            <a:pPr algn="r"/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ausgleich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Picture 5" descr="geogebra30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517232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8712968" cy="1470025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accent2">
                    <a:lumMod val="75000"/>
                  </a:schemeClr>
                </a:solidFill>
              </a:rPr>
              <a:t>Keine Straße ohne Klothoide</a:t>
            </a:r>
            <a:endParaRPr lang="de-DE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8" name="Picture 5" descr="geogebra30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904" y="0"/>
            <a:ext cx="864096" cy="864096"/>
          </a:xfrm>
          <a:prstGeom prst="rect">
            <a:avLst/>
          </a:prstGeom>
          <a:noFill/>
        </p:spPr>
      </p:pic>
      <p:pic>
        <p:nvPicPr>
          <p:cNvPr id="9" name="Grafik 8" descr="B216-3kre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9144000" cy="5028936"/>
          </a:xfrm>
          <a:prstGeom prst="rect">
            <a:avLst/>
          </a:prstGeom>
        </p:spPr>
      </p:pic>
      <p:pic>
        <p:nvPicPr>
          <p:cNvPr id="10" name="Grafik 9" descr="B216-4Kreise-kurve-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196752"/>
            <a:ext cx="757690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8712968" cy="1470025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accent2">
                    <a:lumMod val="75000"/>
                  </a:schemeClr>
                </a:solidFill>
              </a:rPr>
              <a:t>Keine Straße ohne Klothoide</a:t>
            </a:r>
            <a:endParaRPr lang="de-DE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8" name="Picture 5" descr="geogebra30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3904"/>
            <a:ext cx="864096" cy="864096"/>
          </a:xfrm>
          <a:prstGeom prst="rect">
            <a:avLst/>
          </a:prstGeom>
          <a:noFill/>
        </p:spPr>
      </p:pic>
      <p:pic>
        <p:nvPicPr>
          <p:cNvPr id="6" name="Grafik 5" descr="B216-4Kreise-kurve-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96752"/>
            <a:ext cx="7416824" cy="500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Den Goldenen  Schnitt  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lebendig sehen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2290" name="Picture 2" descr="C:\Users\User\mathe-lehramt\geo\geo-welt\wasserturm-gold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2016224" cy="5118107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5372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30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44522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4607867" cy="935385"/>
          </a:xfrm>
        </p:spPr>
        <p:txBody>
          <a:bodyPr>
            <a:normAutofit fontScale="90000"/>
          </a:bodyPr>
          <a:lstStyle/>
          <a:p>
            <a:r>
              <a:rPr lang="de-DE" sz="6600" dirty="0">
                <a:solidFill>
                  <a:schemeClr val="accent2">
                    <a:lumMod val="75000"/>
                  </a:schemeClr>
                </a:solidFill>
              </a:rPr>
              <a:t>Bézier-Splines</a:t>
            </a:r>
          </a:p>
        </p:txBody>
      </p:sp>
      <p:pic>
        <p:nvPicPr>
          <p:cNvPr id="51203" name="Picture 3" descr="notenboge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6049963" cy="3525837"/>
          </a:xfrm>
          <a:prstGeom prst="rect">
            <a:avLst/>
          </a:prstGeom>
          <a:noFill/>
        </p:spPr>
      </p:pic>
      <p:pic>
        <p:nvPicPr>
          <p:cNvPr id="51205" name="Picture 5" descr="geogebra30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868863"/>
            <a:ext cx="1584325" cy="1584325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188640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[s p l a i n]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80112" y="620688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angepasste Linie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39952" y="4509120"/>
            <a:ext cx="4172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Notenbogen im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Notenschreibprogramm</a:t>
            </a:r>
          </a:p>
          <a:p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Capella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(z.B.)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>
            <a:normAutofit fontScale="90000"/>
          </a:bodyPr>
          <a:lstStyle/>
          <a:p>
            <a:r>
              <a:rPr lang="de-DE" sz="7200">
                <a:solidFill>
                  <a:schemeClr val="tx1"/>
                </a:solidFill>
              </a:rPr>
              <a:t>EAN </a:t>
            </a:r>
            <a:r>
              <a:rPr lang="de-DE" sz="4000">
                <a:solidFill>
                  <a:schemeClr val="tx1"/>
                </a:solidFill>
              </a:rPr>
              <a:t>Europäische Artikelnummer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DE" sz="180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lang="de-DE" sz="240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20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5443162" cy="18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>
            <a:normAutofit fontScale="90000"/>
          </a:bodyPr>
          <a:lstStyle/>
          <a:p>
            <a:r>
              <a:rPr lang="de-DE" sz="7200">
                <a:solidFill>
                  <a:schemeClr val="tx1"/>
                </a:solidFill>
              </a:rPr>
              <a:t>EAN </a:t>
            </a:r>
            <a:r>
              <a:rPr lang="de-DE" sz="4000">
                <a:solidFill>
                  <a:schemeClr val="tx1"/>
                </a:solidFill>
              </a:rPr>
              <a:t>Europäische Artikelnummer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DE" sz="180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endParaRPr lang="de-DE" sz="240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21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5443162" cy="18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5594130" cy="12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7595228" cy="17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2592288" cy="936104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</a:rPr>
              <a:t>IBAN</a:t>
            </a:r>
            <a:endParaRPr lang="de-D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23352" y="404664"/>
            <a:ext cx="6401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International Bank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Account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Number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4363" y="1052736"/>
            <a:ext cx="8650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</a:rPr>
              <a:t>DE   </a:t>
            </a:r>
            <a:r>
              <a:rPr lang="de-DE" sz="4800" dirty="0" smtClean="0">
                <a:solidFill>
                  <a:srgbClr val="00B050"/>
                </a:solidFill>
              </a:rPr>
              <a:t>29</a:t>
            </a:r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de-DE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240 501 10   </a:t>
            </a:r>
            <a:r>
              <a:rPr lang="de-DE" sz="4800" dirty="0" smtClean="0">
                <a:solidFill>
                  <a:srgbClr val="FF0000"/>
                </a:solidFill>
              </a:rPr>
              <a:t>0063000400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8800" y="1772816"/>
            <a:ext cx="892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</a:rPr>
              <a:t>Land   </a:t>
            </a:r>
            <a:r>
              <a:rPr lang="de-DE" sz="3600" dirty="0" err="1" smtClean="0">
                <a:solidFill>
                  <a:srgbClr val="00B050"/>
                </a:solidFill>
              </a:rPr>
              <a:t>Prüfzahl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de-D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Bankleitzahl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de-DE" sz="3600" dirty="0" smtClean="0">
                <a:solidFill>
                  <a:srgbClr val="FF0000"/>
                </a:solidFill>
              </a:rPr>
              <a:t>Konto 10-stellig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2348880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DE             1314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059832" y="2348880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Buchstabenstellung im Alphabet + 9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043608" y="2636912"/>
            <a:ext cx="864096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668" y="2852936"/>
            <a:ext cx="882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240 501 10   </a:t>
            </a:r>
            <a:r>
              <a:rPr lang="de-DE" sz="4800" dirty="0" smtClean="0">
                <a:solidFill>
                  <a:srgbClr val="FF0000"/>
                </a:solidFill>
              </a:rPr>
              <a:t>0063000400 </a:t>
            </a:r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</a:rPr>
              <a:t>1314 </a:t>
            </a:r>
            <a:r>
              <a:rPr lang="de-DE" sz="4800" dirty="0" smtClean="0">
                <a:solidFill>
                  <a:srgbClr val="00B050"/>
                </a:solidFill>
              </a:rPr>
              <a:t>29</a:t>
            </a:r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de-DE" sz="4800" dirty="0" smtClean="0">
              <a:solidFill>
                <a:srgbClr val="FF0000"/>
              </a:solidFill>
            </a:endParaRPr>
          </a:p>
        </p:txBody>
      </p:sp>
      <p:sp>
        <p:nvSpPr>
          <p:cNvPr id="14" name="Wolke 13"/>
          <p:cNvSpPr/>
          <p:nvPr/>
        </p:nvSpPr>
        <p:spPr>
          <a:xfrm>
            <a:off x="827584" y="3645024"/>
            <a:ext cx="7164288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Teile diese Zahl durch 97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3528" y="4941168"/>
            <a:ext cx="8451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Der Rest muss        sein, sonst war die IBAN falsch.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771800" y="465313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23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753088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8263726" cy="25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2592288" cy="936104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</a:rPr>
              <a:t>IBAN</a:t>
            </a:r>
            <a:endParaRPr lang="de-D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23352" y="404664"/>
            <a:ext cx="6401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International Bank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Account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Number</a:t>
            </a:r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013" name="Picture 5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340768"/>
            <a:ext cx="32924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4896544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Wie arbeitet das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Navi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24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46082" name="Picture 2" descr="C:\Users\User\matheomnibus\themen\graphentheorie\route-rep-uni-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5904656" cy="4979645"/>
          </a:xfrm>
          <a:prstGeom prst="rect">
            <a:avLst/>
          </a:prstGeom>
          <a:noFill/>
        </p:spPr>
      </p:pic>
      <p:sp>
        <p:nvSpPr>
          <p:cNvPr id="8" name="Wolke 7"/>
          <p:cNvSpPr/>
          <p:nvPr/>
        </p:nvSpPr>
        <p:spPr>
          <a:xfrm rot="1150614">
            <a:off x="4932040" y="692696"/>
            <a:ext cx="4211960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Graphentheorie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Mathematik lebendig sehen –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ein Stück Welt verstehen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25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47106" name="Picture 2" descr="C:\Users\User\matheomnibus\themen\graphentheorie\route-rep-uni-graph-pu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5328592" cy="495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5364088" cy="1152525"/>
          </a:xfrm>
        </p:spPr>
        <p:txBody>
          <a:bodyPr/>
          <a:lstStyle/>
          <a:p>
            <a:r>
              <a:rPr lang="de-DE" sz="4000" dirty="0">
                <a:solidFill>
                  <a:schemeClr val="tx1"/>
                </a:solidFill>
              </a:rPr>
              <a:t>Konflikt-Graphen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DE" sz="1800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5538"/>
            <a:ext cx="3348038" cy="212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51520" y="3284984"/>
            <a:ext cx="524912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sz="2800" dirty="0"/>
              <a:t>Die Verkehrsströme werden </a:t>
            </a:r>
            <a:r>
              <a:rPr lang="de-DE" sz="2800" b="1" dirty="0"/>
              <a:t>Ecken</a:t>
            </a:r>
            <a:r>
              <a:rPr lang="de-DE" sz="2800" dirty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2800" dirty="0"/>
              <a:t>Wenn zwei in Konflikt geraten, </a:t>
            </a:r>
            <a:endParaRPr lang="de-DE" sz="28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de-DE" sz="2800" dirty="0" smtClean="0"/>
              <a:t>werden </a:t>
            </a:r>
            <a:r>
              <a:rPr lang="de-DE" sz="2800" dirty="0"/>
              <a:t>sie durch eine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sz="2800" b="1" dirty="0"/>
              <a:t>Kante</a:t>
            </a:r>
            <a:r>
              <a:rPr lang="de-DE" sz="2800" dirty="0"/>
              <a:t> verbunden</a:t>
            </a:r>
            <a:r>
              <a:rPr lang="de-DE" sz="2800" dirty="0" smtClean="0"/>
              <a:t>. </a:t>
            </a:r>
            <a:endParaRPr lang="de-DE" sz="2800" dirty="0"/>
          </a:p>
        </p:txBody>
      </p:sp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628800"/>
            <a:ext cx="3529012" cy="299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196752"/>
            <a:ext cx="1296144" cy="154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lke 10"/>
          <p:cNvSpPr/>
          <p:nvPr/>
        </p:nvSpPr>
        <p:spPr>
          <a:xfrm rot="1150614">
            <a:off x="4932040" y="692696"/>
            <a:ext cx="4211960" cy="914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Graphentheorie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1146" y="5085184"/>
            <a:ext cx="4849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Eckenfärbung: 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verschiedene 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Farben für „benachbarte“ Ecken</a:t>
            </a:r>
            <a:endParaRPr lang="de-DE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Horizontaler Bildlauf 12"/>
          <p:cNvSpPr/>
          <p:nvPr/>
        </p:nvSpPr>
        <p:spPr>
          <a:xfrm>
            <a:off x="5652120" y="4509120"/>
            <a:ext cx="3131840" cy="20882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Gleiche Farbe: </a:t>
            </a:r>
          </a:p>
          <a:p>
            <a:pPr algn="ctr"/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gemeinsam  „Grün“</a:t>
            </a:r>
            <a:endParaRPr lang="de-DE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26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-243408"/>
            <a:ext cx="7772400" cy="1470025"/>
          </a:xfrm>
          <a:noFill/>
          <a:ln/>
        </p:spPr>
        <p:txBody>
          <a:bodyPr/>
          <a:lstStyle/>
          <a:p>
            <a:r>
              <a:rPr lang="de-DE" sz="4000" dirty="0" smtClean="0">
                <a:solidFill>
                  <a:schemeClr val="accent2">
                    <a:lumMod val="75000"/>
                  </a:schemeClr>
                </a:solidFill>
              </a:rPr>
              <a:t>Osttirol mit „</a:t>
            </a:r>
            <a:r>
              <a:rPr lang="de-DE" sz="4000" dirty="0" err="1" smtClean="0">
                <a:solidFill>
                  <a:schemeClr val="accent2">
                    <a:lumMod val="75000"/>
                  </a:schemeClr>
                </a:solidFill>
              </a:rPr>
              <a:t>Venediger</a:t>
            </a:r>
            <a:r>
              <a:rPr lang="de-DE" sz="4000" dirty="0" smtClean="0">
                <a:solidFill>
                  <a:schemeClr val="accent2">
                    <a:lumMod val="75000"/>
                  </a:schemeClr>
                </a:solidFill>
              </a:rPr>
              <a:t>-Höhenweg“ </a:t>
            </a:r>
            <a:endParaRPr lang="de-D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836712"/>
            <a:ext cx="6096000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908720"/>
            <a:ext cx="24483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Eine schroffe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steinige Welt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gangbar 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gemacht vom</a:t>
            </a:r>
          </a:p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Alpenverein.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-36512" y="3429000"/>
            <a:ext cx="30135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Als Alpenverein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der Mathematik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habe ich Sie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hoffentlich einen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gangbaren Weg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geführt.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13356" y="5733256"/>
            <a:ext cx="6330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Vielen Dank für Ihre Aufmerksamkeit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3568" y="-315416"/>
            <a:ext cx="7772400" cy="1470025"/>
          </a:xfrm>
          <a:noFill/>
          <a:ln/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Zugabe:  Kryptografie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772816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Nun, ich bin vorbereitet, das Versprechen zu halten.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99592" y="764704"/>
            <a:ext cx="7310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In der Ankündigung habe ich versprochen, 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dass Sie etwas zu diesem Thema erfahren.</a:t>
            </a: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8820472" cy="271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0" y="4941168"/>
            <a:ext cx="91074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Die Nachricht wird in eine Zahl verwandelt,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mit der Zahl wird „wild“ rechnet und dann gesendet.  Nur der</a:t>
            </a:r>
          </a:p>
          <a:p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</a:rPr>
              <a:t> richtige  Empfänger kann zurückrechnen und dann lesen.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3568" y="-315416"/>
            <a:ext cx="7772400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Diffie-Hellman-Schlüssel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29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19"/>
            <a:ext cx="7632848" cy="39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41168"/>
            <a:ext cx="2160240" cy="13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483768" y="4941168"/>
            <a:ext cx="5535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Lies: 7 hoch 15 modulo 23 ist 14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75856" y="5661248"/>
            <a:ext cx="5005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und was heißt das ?????????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4607867" cy="935385"/>
          </a:xfrm>
        </p:spPr>
        <p:txBody>
          <a:bodyPr>
            <a:normAutofit fontScale="90000"/>
          </a:bodyPr>
          <a:lstStyle/>
          <a:p>
            <a:r>
              <a:rPr lang="de-DE" sz="6600" dirty="0">
                <a:solidFill>
                  <a:schemeClr val="accent2">
                    <a:lumMod val="75000"/>
                  </a:schemeClr>
                </a:solidFill>
              </a:rPr>
              <a:t>Bézier-Splines</a:t>
            </a:r>
          </a:p>
        </p:txBody>
      </p:sp>
      <p:pic>
        <p:nvPicPr>
          <p:cNvPr id="51203" name="Picture 3" descr="notenboge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6049963" cy="3525837"/>
          </a:xfrm>
          <a:prstGeom prst="rect">
            <a:avLst/>
          </a:prstGeom>
          <a:noFill/>
        </p:spPr>
      </p:pic>
      <p:pic>
        <p:nvPicPr>
          <p:cNvPr id="51205" name="Picture 5" descr="geogebra30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868863"/>
            <a:ext cx="1584325" cy="1584325"/>
          </a:xfrm>
          <a:prstGeom prst="rect">
            <a:avLst/>
          </a:prstGeom>
          <a:noFill/>
        </p:spPr>
      </p:pic>
      <p:pic>
        <p:nvPicPr>
          <p:cNvPr id="6" name="Picture 3" descr="C:\Users\User\matheomnibus\themen\numerik\noten_be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196788"/>
            <a:ext cx="9144000" cy="5256548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188640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[s p l a i n]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80112" y="620688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angepasste Linie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3568" y="-315416"/>
            <a:ext cx="7772400" cy="1470025"/>
          </a:xfrm>
          <a:noFill/>
          <a:ln/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modulo-Potenzen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30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2160240" cy="13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555776" y="764704"/>
            <a:ext cx="5535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Lies: 7 hoch 15 modulo 23 ist 14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27784" y="1412776"/>
            <a:ext cx="5005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und was heißt das ?????????</a:t>
            </a:r>
          </a:p>
        </p:txBody>
      </p:sp>
      <p:pic>
        <p:nvPicPr>
          <p:cNvPr id="8" name="Picture 5" descr="geogebra30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196752"/>
            <a:ext cx="864096" cy="864096"/>
          </a:xfrm>
          <a:prstGeom prst="rect">
            <a:avLst/>
          </a:prstGeom>
          <a:noFill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245704"/>
            <a:ext cx="8208912" cy="40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3568" y="-315416"/>
            <a:ext cx="7772400" cy="1470025"/>
          </a:xfrm>
          <a:noFill/>
          <a:ln/>
        </p:spPr>
        <p:txBody>
          <a:bodyPr>
            <a:normAutofit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modulo-Potenzen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31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2160240" cy="13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C:\Users\User\matheomnibus\themen\kryptografie\modulo-riesi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844824"/>
            <a:ext cx="914400" cy="4457700"/>
          </a:xfrm>
          <a:prstGeom prst="rect">
            <a:avLst/>
          </a:prstGeom>
          <a:noFill/>
        </p:spPr>
      </p:pic>
      <p:pic>
        <p:nvPicPr>
          <p:cNvPr id="11" name="Grafik 10" descr="7hochkmod23mod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93096"/>
            <a:ext cx="8255000" cy="21971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3528" y="3789040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modulo 23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220072" y="3717032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modulo 233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627784" y="980728"/>
            <a:ext cx="66878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Das war zum Verstehen,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aber in Wahrheit sind die Zahlen riesig.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3528" y="2420888"/>
            <a:ext cx="274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Primzahlen bei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3131840" y="2132856"/>
          <a:ext cx="1621750" cy="910456"/>
        </p:xfrm>
        <a:graphic>
          <a:graphicData uri="http://schemas.openxmlformats.org/presentationml/2006/ole">
            <p:oleObj spid="_x0000_s62472" name="Equation" r:id="rId7" imgW="723600" imgH="406080" progId="Equation.DSMT4">
              <p:embed/>
            </p:oleObj>
          </a:graphicData>
        </a:graphic>
      </p:graphicFrame>
      <p:sp>
        <p:nvSpPr>
          <p:cNvPr id="18" name="Abgerundetes Rechteck 17"/>
          <p:cNvSpPr/>
          <p:nvPr/>
        </p:nvSpPr>
        <p:spPr>
          <a:xfrm>
            <a:off x="4788024" y="1988840"/>
            <a:ext cx="3816424" cy="1224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accent2">
                    <a:lumMod val="50000"/>
                  </a:schemeClr>
                </a:solidFill>
              </a:rPr>
              <a:t>Das Weltall enthält etwa                Atome</a:t>
            </a: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6186488" y="2420938"/>
          <a:ext cx="1079500" cy="720725"/>
        </p:xfrm>
        <a:graphic>
          <a:graphicData uri="http://schemas.openxmlformats.org/presentationml/2006/ole">
            <p:oleObj spid="_x0000_s62473" name="Equation" r:id="rId8" imgW="609480" imgH="4060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3568" y="-315416"/>
            <a:ext cx="7772400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Diffie-Hellman-Schlüssel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32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19"/>
            <a:ext cx="3098464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139952" y="764704"/>
            <a:ext cx="46514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Wenn „Mister X“ die ganze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Kommunikation abfängt,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also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p,g,a,b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hat,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findet er dennoch nicht </a:t>
            </a:r>
            <a:r>
              <a:rPr lang="de-DE" sz="3200" dirty="0" err="1" smtClean="0">
                <a:solidFill>
                  <a:schemeClr val="accent2">
                    <a:lumMod val="75000"/>
                  </a:schemeClr>
                </a:solidFill>
              </a:rPr>
              <a:t>s,r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395536" y="2708920"/>
            <a:ext cx="8496944" cy="3456384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chemeClr val="accent2">
                    <a:lumMod val="50000"/>
                  </a:schemeClr>
                </a:solidFill>
              </a:rPr>
              <a:t>Keine Chance!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11560" y="302791"/>
            <a:ext cx="9144000" cy="1470025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</a:rPr>
              <a:t>Das waren jetzt die ganz hohen Gipfel!</a:t>
            </a:r>
            <a:endParaRPr lang="de-D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15616" y="3789040"/>
            <a:ext cx="8028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 smtClean="0">
                <a:solidFill>
                  <a:schemeClr val="accent2">
                    <a:lumMod val="75000"/>
                  </a:schemeClr>
                </a:solidFill>
              </a:rPr>
              <a:t>Vielen Dank für Ihre Aufmerksamkeit</a:t>
            </a:r>
          </a:p>
        </p:txBody>
      </p:sp>
      <p:pic>
        <p:nvPicPr>
          <p:cNvPr id="10" name="Grafik 9" descr="virge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240360" cy="241360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51520" y="260648"/>
            <a:ext cx="810444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1899052764604618242121820463954116340585832240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0098778481272514561037626461679891407506620665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9332845581358818052384010449494358683679059130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2000591144234006238722737595566457683634168958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7626164144676307968892001,990527646046182421218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2046395411634058583224000987784812725145610376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2646167989140750662066593328455813588180523840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1044949435868367905913020005911442340062387227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375955664576836341689587626164144676477,1466534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747038349656891315618203701364320207618343359183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1657522646862391806148286203565853292529865394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1017662500207072268282909394433913548637249331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7340940627002578982481504609394604166012943757</a:t>
            </a:r>
          </a:p>
          <a:p>
            <a:r>
              <a:rPr lang="de-DE" sz="2800" dirty="0" smtClean="0">
                <a:solidFill>
                  <a:schemeClr val="bg1">
                    <a:lumMod val="65000"/>
                  </a:schemeClr>
                </a:solidFill>
              </a:rPr>
              <a:t>0438679462317222 Das sind p, g, a, kryptografisch echt.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Mathematik lebendig sehen –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ein Stück Welt verstehen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2050" name="Picture 2" descr="C:\Users\User\matheomnibus\themen\numerik\kogge-sp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5122863" cy="3849687"/>
          </a:xfrm>
          <a:prstGeom prst="rect">
            <a:avLst/>
          </a:prstGeom>
          <a:noFill/>
        </p:spPr>
      </p:pic>
      <p:pic>
        <p:nvPicPr>
          <p:cNvPr id="2051" name="Picture 3" descr="C:\Users\User\matheomnibus\themen\numerik\kogge-b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3498850" cy="252888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1484784"/>
            <a:ext cx="4607867" cy="935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Kubische-Splines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1435" y="1340049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[s p l a i n]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061379" y="1412776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angepasste Linie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6" y="5229200"/>
            <a:ext cx="2667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accent2">
                    <a:lumMod val="75000"/>
                  </a:schemeClr>
                </a:solidFill>
              </a:rPr>
              <a:t>Strak-Latte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18575" y="1916832"/>
            <a:ext cx="4125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minimale Biege-Energie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7300" b="1" dirty="0" smtClean="0">
                <a:solidFill>
                  <a:schemeClr val="accent2">
                    <a:lumMod val="75000"/>
                  </a:schemeClr>
                </a:solidFill>
              </a:rPr>
              <a:t>Kegelschnitte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in der Welt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147" name="Picture 3" descr="C:\Users\User\Kurven-erkunden-und-verstehen\Kurven-Website\kegelschnitte\kegel-45grad-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4116047" cy="3168352"/>
          </a:xfrm>
          <a:prstGeom prst="rect">
            <a:avLst/>
          </a:prstGeom>
          <a:noFill/>
        </p:spPr>
      </p:pic>
      <p:pic>
        <p:nvPicPr>
          <p:cNvPr id="6148" name="Picture 4" descr="C:\Users\User\Kurven-erkunden-und-verstehen\Kurven-Website\kegelschnitte\kegel-45grad-hy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442793" cy="3736578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275856" y="1916832"/>
            <a:ext cx="1247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Ellipse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5517232"/>
            <a:ext cx="143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Parabel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08304" y="2348880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Hyperbel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96952"/>
            <a:ext cx="3435711" cy="347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6700" b="1" dirty="0" smtClean="0">
                <a:solidFill>
                  <a:schemeClr val="accent2">
                    <a:lumMod val="75000"/>
                  </a:schemeClr>
                </a:solidFill>
              </a:rPr>
              <a:t>Ellipsen und Kreise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perspektivisch gesehen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4098" name="Picture 2" descr="C:\Users\User\Kurven-erkunden-und-verstehen\Kurven-Website\kegelschnitte\fahr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399690" cy="394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Reichstagskuppel Berlin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Teil einer Kugel? Oder doch nicht?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52728" cy="47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eogebra30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73216"/>
            <a:ext cx="1152425" cy="11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Die Reichstagskuppel in Berlin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ist Teil eines Ellipsoids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" name="Grafik 5" descr="reichstag-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452320" cy="486598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496" y="2924944"/>
            <a:ext cx="1276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Kugel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ist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falsch!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Hauptbahnhof Berlin</a:t>
            </a:r>
            <a:b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Teil eines elliptischen Zylinders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550223"/>
            <a:ext cx="91440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www.mathematik-sehen-und-verstehen.de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8" name="Grafik 7" descr="berlin-bahnh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115646" cy="4811435"/>
          </a:xfrm>
          <a:prstGeom prst="rect">
            <a:avLst/>
          </a:prstGeom>
        </p:spPr>
      </p:pic>
      <p:pic>
        <p:nvPicPr>
          <p:cNvPr id="9" name="Picture 5" descr="geogebra30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73217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 w="4445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 sz="2800" dirty="0" smtClean="0">
            <a:solidFill>
              <a:schemeClr val="accent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accent2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Bildschirmpräsentation (4:3)</PresentationFormat>
  <Paragraphs>189</Paragraphs>
  <Slides>33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Larissa-Design</vt:lpstr>
      <vt:lpstr>Equation</vt:lpstr>
      <vt:lpstr>Mathematik lebendig sehen – ein Stück Welt verstehen</vt:lpstr>
      <vt:lpstr>Bézier-Splines</vt:lpstr>
      <vt:lpstr>Bézier-Splines</vt:lpstr>
      <vt:lpstr>Mathematik lebendig sehen – ein Stück Welt verstehen</vt:lpstr>
      <vt:lpstr>Kegelschnitte in der Welt</vt:lpstr>
      <vt:lpstr>Ellipsen und Kreise  perspektivisch gesehen</vt:lpstr>
      <vt:lpstr>Reichstagskuppel Berlin Teil einer Kugel? Oder doch nicht?</vt:lpstr>
      <vt:lpstr>Die Reichstagskuppel in Berlin ist Teil eines Ellipsoids</vt:lpstr>
      <vt:lpstr>Hauptbahnhof Berlin Teil eines elliptischen Zylinders</vt:lpstr>
      <vt:lpstr>Mathematik lebendig sehen – ein Stück Welt verstehen</vt:lpstr>
      <vt:lpstr>Kein Kurpark ohne  Parabeln</vt:lpstr>
      <vt:lpstr>Reflexion hat ein Gesetz: Einfallspinsel = Ausfallspinsel</vt:lpstr>
      <vt:lpstr>Mathematik lebendig sehen – ein Stück Welt verstehen</vt:lpstr>
      <vt:lpstr>Reflexion an Ellipsen und Parabeln   Flüstergewölbe, Flüsterschalen</vt:lpstr>
      <vt:lpstr>Gerade-Kreis =Krümmungssprung</vt:lpstr>
      <vt:lpstr>Keine Straße ohne Klothoide</vt:lpstr>
      <vt:lpstr>Keine Straße ohne Klothoide</vt:lpstr>
      <vt:lpstr>Keine Straße ohne Klothoide</vt:lpstr>
      <vt:lpstr>Den Goldenen  Schnitt   lebendig sehen</vt:lpstr>
      <vt:lpstr>EAN Europäische Artikelnummer</vt:lpstr>
      <vt:lpstr>EAN Europäische Artikelnummer</vt:lpstr>
      <vt:lpstr>IBAN</vt:lpstr>
      <vt:lpstr>IBAN</vt:lpstr>
      <vt:lpstr>Wie arbeitet das Navi?</vt:lpstr>
      <vt:lpstr>Mathematik lebendig sehen – ein Stück Welt verstehen</vt:lpstr>
      <vt:lpstr>Konflikt-Graphen</vt:lpstr>
      <vt:lpstr>Osttirol mit „Venediger-Höhenweg“ </vt:lpstr>
      <vt:lpstr>Zugabe:  Kryptografie</vt:lpstr>
      <vt:lpstr>Diffie-Hellman-Schlüssel</vt:lpstr>
      <vt:lpstr>modulo-Potenzen</vt:lpstr>
      <vt:lpstr>modulo-Potenzen</vt:lpstr>
      <vt:lpstr>Diffie-Hellman-Schlüssel</vt:lpstr>
      <vt:lpstr>Das waren jetzt die ganz hohen Gipfel!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 lebendig sehen – ein Stück Welt verstehen</dc:title>
  <dc:creator>Prof. Dr. Dörte Haftendorn</dc:creator>
  <cp:lastModifiedBy>Prof. Dr. Dörte Haftendorn</cp:lastModifiedBy>
  <cp:revision>35</cp:revision>
  <dcterms:created xsi:type="dcterms:W3CDTF">2016-09-19T20:29:14Z</dcterms:created>
  <dcterms:modified xsi:type="dcterms:W3CDTF">2017-02-17T15:30:39Z</dcterms:modified>
</cp:coreProperties>
</file>