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0" r:id="rId2"/>
    <p:sldId id="313" r:id="rId3"/>
    <p:sldId id="311" r:id="rId4"/>
    <p:sldId id="324" r:id="rId5"/>
    <p:sldId id="314" r:id="rId6"/>
    <p:sldId id="331" r:id="rId7"/>
    <p:sldId id="319" r:id="rId8"/>
    <p:sldId id="318" r:id="rId9"/>
    <p:sldId id="320" r:id="rId10"/>
    <p:sldId id="316" r:id="rId11"/>
    <p:sldId id="326" r:id="rId12"/>
    <p:sldId id="321" r:id="rId13"/>
    <p:sldId id="333" r:id="rId14"/>
    <p:sldId id="332" r:id="rId15"/>
    <p:sldId id="336" r:id="rId16"/>
    <p:sldId id="334" r:id="rId17"/>
    <p:sldId id="327" r:id="rId18"/>
    <p:sldId id="335" r:id="rId19"/>
    <p:sldId id="322" r:id="rId20"/>
    <p:sldId id="325" r:id="rId21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99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602BE"/>
    <a:srgbClr val="1B7D1B"/>
    <a:srgbClr val="A64DFF"/>
    <a:srgbClr val="860494"/>
    <a:srgbClr val="98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7" autoAdjust="0"/>
    <p:restoredTop sz="94650" autoAdjust="0"/>
  </p:normalViewPr>
  <p:slideViewPr>
    <p:cSldViewPr>
      <p:cViewPr>
        <p:scale>
          <a:sx n="113" d="100"/>
          <a:sy n="113" d="100"/>
        </p:scale>
        <p:origin x="101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5183" d="125000"/>
        <a:sy n="105183" d="125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18:00.8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43 24575,'1515'0'0,"-1500"-1"0,1 0 0,-1-2 0,18-5 0,-31 8 0,37-13 58,-31 9-343,1 1 1,0 0-1,0 0 1,13-1-1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19:49.13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24575,'534'0'-1365,"-521"0"-5461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0:21.6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24575,'1279'0'-1365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2:12.0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382 0 24575,'-1'5'0,"1"-1"0,-2 1 0,1-1 0,0 1 0,-1-1 0,0 0 0,0 0 0,0 0 0,0 0 0,-1 0 0,1 0 0,-7 6 0,-5 10 0,-14 19 0,19-28 0,1 1 0,0 0 0,1 1 0,-7 14 0,9-14 0,0 0 0,-1 0 0,-1-1 0,-16 23 0,16-25 0,1 0 0,-11 22 0,4-6 0,-10 24 0,20-45 0,1 1 0,-1-1 0,1 1 0,-2 9 0,3-10 0,-1 1 0,0-1 0,1 0 0,-2 0 0,1 0 0,-4 6 0,-2-1 0,0 1 0,1-1 0,1 1 0,0 1 0,0-1 0,1 1 0,-5 17 0,-17 47 0,25-70 0,0-1 0,-1 1 0,-5 8 0,5-10 0,1 1 0,0-1 0,0 0 0,0 1 0,0-1 0,-1 9 0,2-11-170,1 1-1,-1 0 0,1-1 1,-1 1-1,0-1 0,0 1 1,-2 2-1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2:15.6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24575,'0'2'0,"0"4"0,2 1 0,2 3 0,1 3 0,1 2 0,1-1 0,0-2 0,-1 0 0,0-1 0,5-4 0,-1 0 0,-1 2 0,1-1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2:18.3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24575,'2'0'0,"1"3"0,3 0 0,-1 3 0,3 0 0,-1 1 0,-2 2 0,2 0 0,-2 3 0,2-1 0,-1 1 0,-1 0 0,3-1 0,1-1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2:21.5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24575,'1'2'0,"1"0"0,-1 0 0,0-1 0,1 1 0,-1 0 0,1-1 0,-1 1 0,1-1 0,0 0 0,3 2 0,6 7 0,1 2 0,1 0 0,20 16 0,-6-6 0,13 9-1365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9:37.1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908 0 24575,'-1'3'0,"1"-1"0,-1 0 0,1 0 0,-1 0 0,0 0 0,0 0 0,0 0 0,0 0 0,0 0 0,0 0 0,0 0 0,-1-1 0,1 1 0,-1 0 0,-1 1 0,-10 13 0,-5 12 0,0-1 0,1 0 0,1 1 0,-14 39 0,18-40 0,-1-1 0,-1 0 0,-29 41 0,17-28 0,5-8 0,4-5 0,0 1 0,-18 41 0,29-55 0,-2-1 0,1 1 0,-2-1 0,-15 18 0,13-17 0,1 0 0,0 1 0,-11 20 0,16-21 0,-2-1 0,0 0 0,0-1 0,-1 0 0,0 0 0,-1 0 0,0-1 0,-14 12 0,14-13 0,2 0 0,-1 1 0,1 0 0,1 1 0,-1 0 0,2 0 0,0 0 0,-7 20 0,-3 7 0,3-14 0,2 1 0,1 0 0,1 0 0,-7 40 0,12-52 0,-1 0 0,-1 0 0,0 0 0,0 0 0,-2-1 0,-9 16 0,-1 2 0,10-19 0,-1 1 0,-14 15 0,16-19 0,-1 0 0,1 1 0,0 0 0,0 0 0,-6 15 0,-35 82 0,19-39 80,18-42-803,-18 35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9:40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24575,'4'4'0,"2"6"0,3 0 0,1 4 0,2 6 0,7 0 0,4 1 0,-1 1 0,-1-3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9:48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24575,'0'2'0,"0"6"0,0 4 0,5 3 0,4-2 0,1 0 0,0-1 0,-1 1 0,1-2 0,-2 0 0,1-2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9:52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24575,'3'0'0,"5"0"0,1 4 0,2 0 0,0 4 0,0-1 0,-1 7 0,5 3 0,-1 2 0,1 2 0,-2 0 0,-4 1 0,-2-2 0,0-2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29:55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24575,'1'5'0,"-1"0"0,0 0 0,1 0 0,0 0 0,0 0 0,1 0 0,0 0 0,-1 0 0,2-1 0,-1 1 0,0-1 0,1 0 0,0 1 0,0-1 0,0 0 0,0-1 0,1 1 0,6 5 0,-1 2 0,0 0 0,-2 0 0,1 1 0,-2 0 0,1 0 0,-2 1 0,1-1 0,-2 1 0,6 24 0,-3-19-273,0 0 0,1-1 0,1 0 0,16 23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1T20:48:51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24575,'8'0'0,"1"-1"0,-1 0 0,13-4 0,-12 3 0,1 0 0,12-2 0,38-3 0,14 0 0,-3-1 0,-46 5 0,26-1 0,935 5-1365,-971-1-5461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1T20:48:51.38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125 63 24575,'535'0'-1365,"-522"0"-5461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1T20:48:51.38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24575,'1279'0'-1365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1T20:48:51.3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382 0 24575,'-1'5'0,"1"-1"0,-2 1 0,1-1 0,0 1 0,-1-1 0,0 0 0,0 0 0,0 0 0,0 0 0,-1 0 0,1 0 0,-7 6 0,-5 10 0,-14 19 0,19-28 0,1 1 0,0 0 0,1 1 0,-7 14 0,9-14 0,0 0 0,-1 0 0,-1-1 0,-16 23 0,16-25 0,1 0 0,-11 22 0,4-6 0,-10 24 0,20-45 0,1 1 0,-1-1 0,1 1 0,-2 9 0,3-10 0,-1 1 0,0-1 0,1 0 0,-2 0 0,1 0 0,-4 6 0,-2-1 0,0 1 0,1-1 0,1 1 0,0 1 0,0-1 0,1 1 0,-5 17 0,-17 47 0,25-70 0,0-1 0,-1 1 0,-5 8 0,5-10 0,1 1 0,0-1 0,0 0 0,0 1 0,0-1 0,-1 9 0,2-11-170,1 1-1,-1 0 0,1-1 1,-1 1-1,0-1 0,0 1 1,-2 2-1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1T20:48:54.4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24575,'0'3'0,"0"5"0,4 1 0,0 6 0,3 3 0,1 2 0,2-2 0,0-1 0,-2 0 0,0-3 0,7-4 0,-1 0 0,-1 2 0,-1-2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1T20:48:54.4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24575,'3'0'0,"1"4"0,4 0 0,0 4 0,2 0 0,-1 2 0,-1 3 0,1-1 0,-1 4 0,1 0 0,-1 0 0,-1 0 0,4-1 0,0-1 0,3-3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0T23:11:17.5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0T23:11:17.5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0:58:21.0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3:16:50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24575,'8'0'0,"1"-1"0,-1 0 0,13-4 0,-12 3 0,1 0 0,12-2 0,38-3 0,14 0 0,-3-1 0,-46 5 0,26-1 0,935 5-1365,-971-1-5461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2" tIns="49526" rIns="99052" bIns="495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52" tIns="49526" rIns="99052" bIns="4952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13.06.2022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9" Type="http://schemas.openxmlformats.org/officeDocument/2006/relationships/customXml" Target="../ink/ink27.xml"/><Relationship Id="rId21" Type="http://schemas.openxmlformats.org/officeDocument/2006/relationships/image" Target="../media/image37.png"/><Relationship Id="rId34" Type="http://schemas.openxmlformats.org/officeDocument/2006/relationships/customXml" Target="../ink/ink22.xml"/><Relationship Id="rId7" Type="http://schemas.openxmlformats.org/officeDocument/2006/relationships/image" Target="../media/image29.png"/><Relationship Id="rId12" Type="http://schemas.openxmlformats.org/officeDocument/2006/relationships/customXml" Target="../ink/ink11.xml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26.xml"/><Relationship Id="rId2" Type="http://schemas.openxmlformats.org/officeDocument/2006/relationships/image" Target="../media/image24.jpeg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37" Type="http://schemas.openxmlformats.org/officeDocument/2006/relationships/customXml" Target="../ink/ink25.xml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customXml" Target="../ink/ink19.xml"/><Relationship Id="rId36" Type="http://schemas.openxmlformats.org/officeDocument/2006/relationships/customXml" Target="../ink/ink24.xml"/><Relationship Id="rId10" Type="http://schemas.openxmlformats.org/officeDocument/2006/relationships/customXml" Target="../ink/ink10.xml"/><Relationship Id="rId19" Type="http://schemas.openxmlformats.org/officeDocument/2006/relationships/image" Target="../media/image36.png"/><Relationship Id="rId31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40.png"/><Relationship Id="rId30" Type="http://schemas.openxmlformats.org/officeDocument/2006/relationships/customXml" Target="../ink/ink20.xml"/><Relationship Id="rId35" Type="http://schemas.openxmlformats.org/officeDocument/2006/relationships/customXml" Target="../ink/ink23.xml"/><Relationship Id="rId8" Type="http://schemas.openxmlformats.org/officeDocument/2006/relationships/customXml" Target="../ink/ink9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B-Spli-und-Poly4-Karlo.ggb" TargetMode="External"/><Relationship Id="rId7" Type="http://schemas.openxmlformats.org/officeDocument/2006/relationships/customXml" Target="../ink/ink2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30.png"/><Relationship Id="rId4" Type="http://schemas.openxmlformats.org/officeDocument/2006/relationships/image" Target="../media/image4.gif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.gif"/><Relationship Id="rId7" Type="http://schemas.openxmlformats.org/officeDocument/2006/relationships/image" Target="../media/image47.jpg"/><Relationship Id="rId2" Type="http://schemas.openxmlformats.org/officeDocument/2006/relationships/hyperlink" Target="Escher-Metamorphose-PxPy-lang-22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6.png"/><Relationship Id="rId4" Type="http://schemas.openxmlformats.org/officeDocument/2006/relationships/customXml" Target="../ink/ink29.xml"/><Relationship Id="rId9" Type="http://schemas.openxmlformats.org/officeDocument/2006/relationships/image" Target="../media/image4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em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emf"/><Relationship Id="rId7" Type="http://schemas.openxmlformats.org/officeDocument/2006/relationships/image" Target="../media/image9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emf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echte-Trisektrix-Kreis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2" Type="http://schemas.openxmlformats.org/officeDocument/2006/relationships/hyperlink" Target="bernsteinSumme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gif"/><Relationship Id="rId7" Type="http://schemas.openxmlformats.org/officeDocument/2006/relationships/image" Target="../media/image9.emf"/><Relationship Id="rId2" Type="http://schemas.openxmlformats.org/officeDocument/2006/relationships/hyperlink" Target="bezier_Geruest-allein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0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bezier_Geruest-allein.ggb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gi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hyperlink" Target="B-Splines-Poly4-Grund.ggb" TargetMode="Externa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17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4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B-Splines-Poly4-Karlo.ggb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B-Spli-und-Poly4-Karlo.ggb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37095"/>
            <a:ext cx="4627127" cy="26269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37775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525855" y="120618"/>
            <a:ext cx="7772400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Grundlage für Animationsfilme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55" y="1221949"/>
            <a:ext cx="7812360" cy="432048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14. Juni 2022  Münster, Behnke-Kolloquium</a:t>
            </a:r>
            <a:endParaRPr lang="de-DE" sz="2000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36DAD9-CE58-42BE-AFB5-830A50128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56701"/>
            <a:ext cx="3624188" cy="21312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CD76F27-7D12-41BD-9E67-3BC3DEB58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" y="4156246"/>
            <a:ext cx="3618913" cy="216994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14EC20A-94C4-4AEB-9A94-74FBD47C6752}"/>
              </a:ext>
            </a:extLst>
          </p:cNvPr>
          <p:cNvSpPr txBox="1"/>
          <p:nvPr/>
        </p:nvSpPr>
        <p:spPr>
          <a:xfrm>
            <a:off x="3923928" y="4151055"/>
            <a:ext cx="496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imm Steuerpunkte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nd ein Basissystem (z.B. Polynome),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ichtige Linearkombination.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ald ist „Karl“ fertig.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 macht „Karl“  jede geometrische Bewegung brav mit, z.B. eine Spiegelung.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43AC64-7EBC-4CCD-BDCB-307E3E0869E5}"/>
              </a:ext>
            </a:extLst>
          </p:cNvPr>
          <p:cNvSpPr txBox="1"/>
          <p:nvPr/>
        </p:nvSpPr>
        <p:spPr>
          <a:xfrm>
            <a:off x="3515505" y="4144589"/>
            <a:ext cx="43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54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C272408-F81F-4404-9D70-ABDE4EAA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5" y="764500"/>
            <a:ext cx="7776864" cy="268167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51791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120" y="5845298"/>
            <a:ext cx="2972594" cy="672621"/>
          </a:xfrm>
        </p:spPr>
        <p:txBody>
          <a:bodyPr>
            <a:noAutofit/>
          </a:bodyPr>
          <a:lstStyle/>
          <a:p>
            <a:r>
              <a:rPr lang="de-DE" sz="2400" dirty="0">
                <a:ln>
                  <a:solidFill>
                    <a:schemeClr val="accent3"/>
                  </a:solidFill>
                </a:ln>
              </a:rPr>
              <a:t>Wie sind die echten </a:t>
            </a:r>
            <a:br>
              <a:rPr lang="de-DE" sz="24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B-Splines definiert?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304C7BDD-71BB-48E6-94F7-52C37551A9C8}"/>
              </a:ext>
            </a:extLst>
          </p:cNvPr>
          <p:cNvSpPr txBox="1"/>
          <p:nvPr/>
        </p:nvSpPr>
        <p:spPr>
          <a:xfrm>
            <a:off x="4319464" y="3102832"/>
            <a:ext cx="4824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7030A0"/>
                </a:solidFill>
              </a:rPr>
              <a:t>Der NURBS mit echten B-Splines ist „glatter“ und reagiert feiner auf die Steuerpunkte.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Die Einfachversion mit Polynomen 4. Grades ist „didaktische Erfindung“ 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und nicht so edel. </a:t>
            </a:r>
          </a:p>
          <a:p>
            <a:pPr algn="l"/>
            <a:r>
              <a:rPr lang="de-DE" sz="2400" dirty="0">
                <a:solidFill>
                  <a:srgbClr val="FF00FF"/>
                </a:solidFill>
              </a:rPr>
              <a:t>Aber Lernende können sie </a:t>
            </a:r>
            <a:r>
              <a:rPr lang="de-DE" sz="2400" b="1" dirty="0">
                <a:solidFill>
                  <a:srgbClr val="FF00FF"/>
                </a:solidFill>
              </a:rPr>
              <a:t>selbst</a:t>
            </a:r>
            <a:r>
              <a:rPr lang="de-DE" sz="2400" dirty="0">
                <a:solidFill>
                  <a:srgbClr val="FF00FF"/>
                </a:solidFill>
              </a:rPr>
              <a:t> finden.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C82698D0-58DA-421A-B434-84B2B8F19FFA}"/>
              </a:ext>
            </a:extLst>
          </p:cNvPr>
          <p:cNvSpPr txBox="1">
            <a:spLocks/>
          </p:cNvSpPr>
          <p:nvPr/>
        </p:nvSpPr>
        <p:spPr>
          <a:xfrm>
            <a:off x="179512" y="267342"/>
            <a:ext cx="8640960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Vergleich der Möglichkeiten für NURBS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9B5C784-4F96-9697-56DC-3DD796B1CDFD}"/>
              </a:ext>
            </a:extLst>
          </p:cNvPr>
          <p:cNvSpPr txBox="1"/>
          <p:nvPr/>
        </p:nvSpPr>
        <p:spPr>
          <a:xfrm>
            <a:off x="214861" y="3511286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00B050"/>
                </a:solidFill>
              </a:rPr>
              <a:t>Warum eigentlich Summe 1?</a:t>
            </a:r>
            <a:endParaRPr lang="de-DE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D4F2BEE-A3C1-7A91-DA42-12625BE31D47}"/>
                  </a:ext>
                </a:extLst>
              </p:cNvPr>
              <p:cNvSpPr txBox="1"/>
              <p:nvPr/>
            </p:nvSpPr>
            <p:spPr>
              <a:xfrm>
                <a:off x="214861" y="4038060"/>
                <a:ext cx="3862143" cy="2215928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Bildet man die Steuerpunkte P</a:t>
                </a:r>
                <a:r>
                  <a:rPr lang="de-DE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 affin ab, so ist zu wünschen, dass der Spline aus den Bildpunkten P</a:t>
                </a:r>
                <a:r>
                  <a:rPr lang="de-DE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‘  auch wirklich mit dem </a:t>
                </a:r>
                <a:r>
                  <a:rPr lang="de-DE" b="1" dirty="0">
                    <a:solidFill>
                      <a:schemeClr val="accent1">
                        <a:lumMod val="50000"/>
                      </a:schemeClr>
                    </a:solidFill>
                  </a:rPr>
                  <a:t>affinen Bild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des Ur-Splines übereinstimmt. Wegen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groupChr>
                      <m:groupChrPr>
                        <m:chr m:val="→"/>
                        <m:vertJc m:val="bot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𝐴𝑃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muss dafür aber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nary>
                    <m:r>
                      <m:rPr>
                        <m:nor/>
                      </m:rPr>
                      <a:rPr lang="de-DE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m:t>gelten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Also muss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sein.</a:t>
                </a:r>
              </a:p>
            </p:txBody>
          </p:sp>
        </mc:Choice>
        <mc:Fallback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D4F2BEE-A3C1-7A91-DA42-12625BE3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61" y="4038060"/>
                <a:ext cx="3862143" cy="2215928"/>
              </a:xfrm>
              <a:prstGeom prst="rect">
                <a:avLst/>
              </a:prstGeom>
              <a:blipFill>
                <a:blip r:embed="rId6"/>
                <a:stretch>
                  <a:fillRect l="-939" t="-813" b="-28726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27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008" y="6500896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Rekursive Definition der B-Splines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A4A17C-12BD-443D-AC87-B145083CC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551"/>
            <a:ext cx="4535424" cy="30297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937176-D2A6-428B-A6DB-CFDD818C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95605"/>
            <a:ext cx="4464496" cy="4394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A3FAFC8-D743-4F78-8DC6-C5E720662BC2}"/>
              </a:ext>
            </a:extLst>
          </p:cNvPr>
          <p:cNvSpPr txBox="1"/>
          <p:nvPr/>
        </p:nvSpPr>
        <p:spPr>
          <a:xfrm>
            <a:off x="323528" y="437952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1B7D1B"/>
                </a:solidFill>
              </a:rPr>
              <a:t>Verschiebungsregel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7FC62B4-35CD-4E78-A0FD-452F0FE35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5" y="4723342"/>
            <a:ext cx="4535424" cy="41307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80D763A-8DC6-47B0-8313-8705E1C4F674}"/>
              </a:ext>
            </a:extLst>
          </p:cNvPr>
          <p:cNvSpPr txBox="1"/>
          <p:nvPr/>
        </p:nvSpPr>
        <p:spPr>
          <a:xfrm>
            <a:off x="323528" y="504187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also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7E45969-FD8E-4302-8B7C-1B9F7E0BFAA5}"/>
              </a:ext>
            </a:extLst>
          </p:cNvPr>
          <p:cNvSpPr txBox="1"/>
          <p:nvPr/>
        </p:nvSpPr>
        <p:spPr>
          <a:xfrm>
            <a:off x="827584" y="504187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1,0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F131F72-058C-4B6C-87A8-F75327D20894}"/>
              </a:ext>
            </a:extLst>
          </p:cNvPr>
          <p:cNvSpPr txBox="1"/>
          <p:nvPr/>
        </p:nvSpPr>
        <p:spPr>
          <a:xfrm>
            <a:off x="2664341" y="441499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=Polynomgrad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05CEF10-D6BD-4AF8-8CA0-BB44F4C424CC}"/>
              </a:ext>
            </a:extLst>
          </p:cNvPr>
          <p:cNvSpPr txBox="1"/>
          <p:nvPr/>
        </p:nvSpPr>
        <p:spPr>
          <a:xfrm>
            <a:off x="216069" y="538000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Multiplikation mit den Geraden darunter, p-&gt;p+1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B88576E-FE10-4189-9BB1-5D922CC60B79}"/>
              </a:ext>
            </a:extLst>
          </p:cNvPr>
          <p:cNvSpPr txBox="1"/>
          <p:nvPr/>
        </p:nvSpPr>
        <p:spPr>
          <a:xfrm>
            <a:off x="323528" y="570423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also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725EDAF-7B57-47BD-B518-3E7D869E51B3}"/>
              </a:ext>
            </a:extLst>
          </p:cNvPr>
          <p:cNvSpPr txBox="1"/>
          <p:nvPr/>
        </p:nvSpPr>
        <p:spPr>
          <a:xfrm>
            <a:off x="904608" y="6089687"/>
            <a:ext cx="17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1,1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)=B</a:t>
            </a:r>
            <a:r>
              <a:rPr lang="de-DE" baseline="-25000" dirty="0">
                <a:solidFill>
                  <a:srgbClr val="0070C0"/>
                </a:solidFill>
              </a:rPr>
              <a:t>0,1</a:t>
            </a:r>
            <a:r>
              <a:rPr lang="de-DE" dirty="0">
                <a:solidFill>
                  <a:srgbClr val="0070C0"/>
                </a:solidFill>
              </a:rPr>
              <a:t> (t-1)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DFB91DC-B93C-4320-A6F2-E4D5B05C74D4}"/>
              </a:ext>
            </a:extLst>
          </p:cNvPr>
          <p:cNvSpPr txBox="1"/>
          <p:nvPr/>
        </p:nvSpPr>
        <p:spPr>
          <a:xfrm>
            <a:off x="4932040" y="1239367"/>
            <a:ext cx="17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1,2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)=B</a:t>
            </a:r>
            <a:r>
              <a:rPr lang="de-DE" baseline="-25000" dirty="0">
                <a:solidFill>
                  <a:srgbClr val="0070C0"/>
                </a:solidFill>
              </a:rPr>
              <a:t>0,2</a:t>
            </a:r>
            <a:r>
              <a:rPr lang="de-DE" dirty="0">
                <a:solidFill>
                  <a:srgbClr val="0070C0"/>
                </a:solidFill>
              </a:rPr>
              <a:t> (t-1)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8C68CCC-C6A6-4196-9E70-86B5C0114210}"/>
              </a:ext>
            </a:extLst>
          </p:cNvPr>
          <p:cNvSpPr txBox="1"/>
          <p:nvPr/>
        </p:nvSpPr>
        <p:spPr>
          <a:xfrm>
            <a:off x="4932040" y="89739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chemeClr val="accent1"/>
                </a:solidFill>
              </a:rPr>
              <a:t>B</a:t>
            </a:r>
            <a:r>
              <a:rPr lang="de-DE" i="1" baseline="-25000" dirty="0">
                <a:solidFill>
                  <a:schemeClr val="accent1"/>
                </a:solidFill>
              </a:rPr>
              <a:t>0</a:t>
            </a:r>
            <a:r>
              <a:rPr lang="de-DE" baseline="-25000" dirty="0">
                <a:solidFill>
                  <a:schemeClr val="accent1"/>
                </a:solidFill>
              </a:rPr>
              <a:t>,2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de-DE" i="1" dirty="0">
                <a:solidFill>
                  <a:schemeClr val="accent1"/>
                </a:solidFill>
              </a:rPr>
              <a:t>t</a:t>
            </a:r>
            <a:r>
              <a:rPr lang="de-DE" dirty="0">
                <a:solidFill>
                  <a:schemeClr val="accent1"/>
                </a:solidFill>
              </a:rPr>
              <a:t>)=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9A6091C6-25D8-4A83-8113-7DE7577E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016" y="856972"/>
            <a:ext cx="2392629" cy="450181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0ED08ABE-DC0D-43E2-A3A0-7E8A83EC2252}"/>
              </a:ext>
            </a:extLst>
          </p:cNvPr>
          <p:cNvSpPr txBox="1"/>
          <p:nvPr/>
        </p:nvSpPr>
        <p:spPr>
          <a:xfrm>
            <a:off x="4932040" y="1537979"/>
            <a:ext cx="366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Bestehen aus 3 Parabelstücken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923C9FC8-5700-4AC1-BB67-B4C91D974CFD}"/>
              </a:ext>
            </a:extLst>
          </p:cNvPr>
          <p:cNvSpPr txBox="1"/>
          <p:nvPr/>
        </p:nvSpPr>
        <p:spPr>
          <a:xfrm>
            <a:off x="5004048" y="2521074"/>
            <a:ext cx="17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rgbClr val="0070C0"/>
                </a:solidFill>
              </a:rPr>
              <a:t>B</a:t>
            </a:r>
            <a:r>
              <a:rPr lang="de-DE" baseline="-25000" dirty="0">
                <a:solidFill>
                  <a:srgbClr val="0070C0"/>
                </a:solidFill>
              </a:rPr>
              <a:t>1,3</a:t>
            </a:r>
            <a:r>
              <a:rPr lang="de-DE" dirty="0">
                <a:solidFill>
                  <a:srgbClr val="0070C0"/>
                </a:solidFill>
              </a:rPr>
              <a:t>(</a:t>
            </a:r>
            <a:r>
              <a:rPr lang="de-DE" i="1" dirty="0">
                <a:solidFill>
                  <a:srgbClr val="0070C0"/>
                </a:solidFill>
              </a:rPr>
              <a:t>t</a:t>
            </a:r>
            <a:r>
              <a:rPr lang="de-DE" dirty="0">
                <a:solidFill>
                  <a:srgbClr val="0070C0"/>
                </a:solidFill>
              </a:rPr>
              <a:t>)=B</a:t>
            </a:r>
            <a:r>
              <a:rPr lang="de-DE" baseline="-25000" dirty="0">
                <a:solidFill>
                  <a:srgbClr val="0070C0"/>
                </a:solidFill>
              </a:rPr>
              <a:t>0,3</a:t>
            </a:r>
            <a:r>
              <a:rPr lang="de-DE" dirty="0">
                <a:solidFill>
                  <a:srgbClr val="0070C0"/>
                </a:solidFill>
              </a:rPr>
              <a:t> (t-1)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1DEFF43F-D63A-4891-86AB-3DF25ABBFECA}"/>
              </a:ext>
            </a:extLst>
          </p:cNvPr>
          <p:cNvSpPr txBox="1"/>
          <p:nvPr/>
        </p:nvSpPr>
        <p:spPr>
          <a:xfrm>
            <a:off x="5004048" y="21834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i="1" dirty="0">
                <a:solidFill>
                  <a:schemeClr val="accent1"/>
                </a:solidFill>
              </a:rPr>
              <a:t>B</a:t>
            </a:r>
            <a:r>
              <a:rPr lang="de-DE" i="1" baseline="-25000" dirty="0">
                <a:solidFill>
                  <a:schemeClr val="accent1"/>
                </a:solidFill>
              </a:rPr>
              <a:t>0</a:t>
            </a:r>
            <a:r>
              <a:rPr lang="de-DE" baseline="-25000" dirty="0">
                <a:solidFill>
                  <a:schemeClr val="accent1"/>
                </a:solidFill>
              </a:rPr>
              <a:t>,3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de-DE" i="1" dirty="0">
                <a:solidFill>
                  <a:schemeClr val="accent1"/>
                </a:solidFill>
              </a:rPr>
              <a:t>t</a:t>
            </a:r>
            <a:r>
              <a:rPr lang="de-DE" dirty="0">
                <a:solidFill>
                  <a:schemeClr val="accent1"/>
                </a:solidFill>
              </a:rPr>
              <a:t>)=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DD3B7552-EE9F-4118-90A2-19217BC52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711" y="2131404"/>
            <a:ext cx="2429237" cy="458903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3C89DF15-8D86-4F9F-93CC-4283BD879446}"/>
              </a:ext>
            </a:extLst>
          </p:cNvPr>
          <p:cNvSpPr txBox="1"/>
          <p:nvPr/>
        </p:nvSpPr>
        <p:spPr>
          <a:xfrm>
            <a:off x="5004048" y="28410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Bestehen aus 4 Stücken aus  Polynomen 3. Grades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C8F230C7-1512-4675-BC53-B870C386D9DC}"/>
              </a:ext>
            </a:extLst>
          </p:cNvPr>
          <p:cNvSpPr txBox="1"/>
          <p:nvPr/>
        </p:nvSpPr>
        <p:spPr>
          <a:xfrm>
            <a:off x="4734674" y="3431941"/>
            <a:ext cx="436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gelben Geraden bilden [0,p] auf [0,1] ab.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5D8302C7-2A2F-4DF9-82C1-6900788C8CC6}"/>
              </a:ext>
            </a:extLst>
          </p:cNvPr>
          <p:cNvSpPr txBox="1"/>
          <p:nvPr/>
        </p:nvSpPr>
        <p:spPr>
          <a:xfrm>
            <a:off x="4499992" y="3656917"/>
            <a:ext cx="459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blauen Geraden bilden [1,p+1] auf [0,1] ab.</a:t>
            </a:r>
          </a:p>
        </p:txBody>
      </p:sp>
      <p:sp>
        <p:nvSpPr>
          <p:cNvPr id="68" name="Flussdiagramm: Lochstreifen 67">
            <a:extLst>
              <a:ext uri="{FF2B5EF4-FFF2-40B4-BE49-F238E27FC236}">
                <a16:creationId xmlns:a16="http://schemas.microsoft.com/office/drawing/2014/main" id="{0F3536C0-502A-4F83-BC10-A5C4949CB7E3}"/>
              </a:ext>
            </a:extLst>
          </p:cNvPr>
          <p:cNvSpPr/>
          <p:nvPr/>
        </p:nvSpPr>
        <p:spPr>
          <a:xfrm>
            <a:off x="5004048" y="4043687"/>
            <a:ext cx="3891570" cy="1257521"/>
          </a:xfrm>
          <a:prstGeom prst="flowChartPunchedTap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B-Splines 3. Grades reichen in der Praxis.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Zweifache Differenzierbarkeit reicht.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D0E82DFA-ECF9-46E2-A744-6C929E0241A3}"/>
              </a:ext>
            </a:extLst>
          </p:cNvPr>
          <p:cNvSpPr txBox="1"/>
          <p:nvPr/>
        </p:nvSpPr>
        <p:spPr>
          <a:xfrm>
            <a:off x="6142912" y="539030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1B7D1B"/>
                </a:solidFill>
              </a:rPr>
              <a:t>Verschiebungsregel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41FC7196-56C9-496A-8EF4-1D4355BD6CB7}"/>
              </a:ext>
            </a:extLst>
          </p:cNvPr>
          <p:cNvSpPr txBox="1"/>
          <p:nvPr/>
        </p:nvSpPr>
        <p:spPr>
          <a:xfrm>
            <a:off x="5377986" y="5384313"/>
            <a:ext cx="97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Mit der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31A459E3-3414-47A0-83FB-9003E05211FE}"/>
              </a:ext>
            </a:extLst>
          </p:cNvPr>
          <p:cNvSpPr txBox="1"/>
          <p:nvPr/>
        </p:nvSpPr>
        <p:spPr>
          <a:xfrm>
            <a:off x="5353768" y="5676407"/>
            <a:ext cx="359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erzeugt man für n Steuerpunkte (mindestens) n solche „Hügel“.</a:t>
            </a: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C5455512-DABE-8481-68D5-48D3BEC0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903" y="5729744"/>
            <a:ext cx="3747490" cy="2706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D052B793-3432-A6B0-B18E-BD8A195D65E6}"/>
                  </a:ext>
                </a:extLst>
              </p14:cNvPr>
              <p14:cNvContentPartPr/>
              <p14:nvPr/>
            </p14:nvContentPartPr>
            <p14:xfrm>
              <a:off x="2124728" y="6052222"/>
              <a:ext cx="492840" cy="1620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D052B793-3432-A6B0-B18E-BD8A195D65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5728" y="6043222"/>
                <a:ext cx="5104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3708217A-DAE8-F8F7-BC7C-2818FDFA7F39}"/>
                  </a:ext>
                </a:extLst>
              </p14:cNvPr>
              <p14:cNvContentPartPr/>
              <p14:nvPr/>
            </p14:nvContentPartPr>
            <p14:xfrm>
              <a:off x="3891248" y="6026407"/>
              <a:ext cx="609480" cy="158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3708217A-DAE8-F8F7-BC7C-2818FDFA7F3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73248" y="6008407"/>
                <a:ext cx="6451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5FD4ECEA-84B8-7A68-3C6E-84077D73104D}"/>
                  </a:ext>
                </a:extLst>
              </p14:cNvPr>
              <p14:cNvContentPartPr/>
              <p14:nvPr/>
            </p14:nvContentPartPr>
            <p14:xfrm>
              <a:off x="1838528" y="6036742"/>
              <a:ext cx="197280" cy="36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5FD4ECEA-84B8-7A68-3C6E-84077D7310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29888" y="6027742"/>
                <a:ext cx="214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07499AC3-3106-DDC5-8489-B272E67D23A8}"/>
                  </a:ext>
                </a:extLst>
              </p14:cNvPr>
              <p14:cNvContentPartPr/>
              <p14:nvPr/>
            </p14:nvContentPartPr>
            <p14:xfrm>
              <a:off x="3158648" y="6052222"/>
              <a:ext cx="460800" cy="36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07499AC3-3106-DDC5-8489-B272E67D23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1008" y="6034582"/>
                <a:ext cx="4964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C7443888-FB81-872E-1859-040C139859EE}"/>
                  </a:ext>
                </a:extLst>
              </p14:cNvPr>
              <p14:cNvContentPartPr/>
              <p14:nvPr/>
            </p14:nvContentPartPr>
            <p14:xfrm>
              <a:off x="2574368" y="6145822"/>
              <a:ext cx="137880" cy="274680"/>
            </p14:xfrm>
          </p:contentPart>
        </mc:Choice>
        <mc:Fallback xmlns=""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C7443888-FB81-872E-1859-040C139859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56368" y="6127822"/>
                <a:ext cx="173520" cy="31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51E200B-8DB9-23B5-AF58-62717CBCE69A}"/>
              </a:ext>
            </a:extLst>
          </p:cNvPr>
          <p:cNvGrpSpPr/>
          <p:nvPr/>
        </p:nvGrpSpPr>
        <p:grpSpPr>
          <a:xfrm>
            <a:off x="2732408" y="6176782"/>
            <a:ext cx="101520" cy="131760"/>
            <a:chOff x="2732408" y="6176782"/>
            <a:chExt cx="10152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DC7645CD-D92E-285E-AB29-F563508A423A}"/>
                    </a:ext>
                  </a:extLst>
                </p14:cNvPr>
                <p14:cNvContentPartPr/>
                <p14:nvPr/>
              </p14:nvContentPartPr>
              <p14:xfrm>
                <a:off x="2732408" y="6176782"/>
                <a:ext cx="30240" cy="4824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DC7645CD-D92E-285E-AB29-F563508A423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14768" y="6159142"/>
                  <a:ext cx="658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D0B84389-AEF1-1B99-38A1-3A0E852859B8}"/>
                    </a:ext>
                  </a:extLst>
                </p14:cNvPr>
                <p14:cNvContentPartPr/>
                <p14:nvPr/>
              </p14:nvContentPartPr>
              <p14:xfrm>
                <a:off x="2800088" y="6265342"/>
                <a:ext cx="33840" cy="4320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D0B84389-AEF1-1B99-38A1-3A0E852859B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82448" y="6247342"/>
                  <a:ext cx="69480" cy="7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8B324C36-1952-3131-1ACA-9D92A63212C3}"/>
                  </a:ext>
                </a:extLst>
              </p14:cNvPr>
              <p14:cNvContentPartPr/>
              <p14:nvPr/>
            </p14:nvContentPartPr>
            <p14:xfrm>
              <a:off x="2872808" y="6348502"/>
              <a:ext cx="56520" cy="4860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8B324C36-1952-3131-1ACA-9D92A63212C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54808" y="6330502"/>
                <a:ext cx="9216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9E3B965E-91AD-671A-6437-D73558F10C76}"/>
                  </a:ext>
                </a:extLst>
              </p14:cNvPr>
              <p14:cNvContentPartPr/>
              <p14:nvPr/>
            </p14:nvContentPartPr>
            <p14:xfrm>
              <a:off x="4616011" y="5676407"/>
              <a:ext cx="327074" cy="59611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9E3B965E-91AD-671A-6437-D73558F10C7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98000" y="5658398"/>
                <a:ext cx="362735" cy="631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E9E46016-BE54-D604-3BB0-E280FCB45760}"/>
                  </a:ext>
                </a:extLst>
              </p14:cNvPr>
              <p14:cNvContentPartPr/>
              <p14:nvPr/>
            </p14:nvContentPartPr>
            <p14:xfrm>
              <a:off x="4931828" y="5798417"/>
              <a:ext cx="45720" cy="5041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E9E46016-BE54-D604-3BB0-E280FCB4576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13828" y="5780413"/>
                <a:ext cx="81360" cy="86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55A67CCB-539C-EFC9-A41B-8751FEEF76C1}"/>
                  </a:ext>
                </a:extLst>
              </p14:cNvPr>
              <p14:cNvContentPartPr/>
              <p14:nvPr/>
            </p14:nvContentPartPr>
            <p14:xfrm>
              <a:off x="5013008" y="5891302"/>
              <a:ext cx="25560" cy="4320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55A67CCB-539C-EFC9-A41B-8751FEEF76C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95368" y="5873662"/>
                <a:ext cx="6120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B4A9DF2F-77D3-8944-296D-D52FE9947928}"/>
              </a:ext>
            </a:extLst>
          </p:cNvPr>
          <p:cNvGrpSpPr/>
          <p:nvPr/>
        </p:nvGrpSpPr>
        <p:grpSpPr>
          <a:xfrm>
            <a:off x="5055177" y="5944762"/>
            <a:ext cx="190342" cy="259200"/>
            <a:chOff x="5080688" y="5979502"/>
            <a:chExt cx="139320" cy="18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68A94010-32E1-91EC-A5F1-78FBE30344E2}"/>
                    </a:ext>
                  </a:extLst>
                </p14:cNvPr>
                <p14:cNvContentPartPr/>
                <p14:nvPr/>
              </p14:nvContentPartPr>
              <p14:xfrm>
                <a:off x="5080688" y="5979502"/>
                <a:ext cx="38160" cy="4644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68A94010-32E1-91EC-A5F1-78FBE30344E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67703" y="5966233"/>
                  <a:ext cx="64395" cy="72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E769680C-DCB0-BF89-5001-EFB907270286}"/>
                    </a:ext>
                  </a:extLst>
                </p14:cNvPr>
                <p14:cNvContentPartPr/>
                <p14:nvPr/>
              </p14:nvContentPartPr>
              <p14:xfrm>
                <a:off x="5174648" y="6078142"/>
                <a:ext cx="45360" cy="9108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E769680C-DCB0-BF89-5001-EFB90727028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61462" y="6064980"/>
                  <a:ext cx="71468" cy="1171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9CCE8082-63FD-9186-B20E-C860F662D67F}"/>
                  </a:ext>
                </a:extLst>
              </p14:cNvPr>
              <p14:cNvContentPartPr/>
              <p14:nvPr/>
            </p14:nvContentPartPr>
            <p14:xfrm>
              <a:off x="2124728" y="6051992"/>
              <a:ext cx="492840" cy="1620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9CCE8082-63FD-9186-B20E-C860F662D67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5728" y="6042992"/>
                <a:ext cx="5104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A9C161F5-3050-AA4B-7AAC-D93588422F0C}"/>
                  </a:ext>
                </a:extLst>
              </p14:cNvPr>
              <p14:cNvContentPartPr/>
              <p14:nvPr/>
            </p14:nvContentPartPr>
            <p14:xfrm>
              <a:off x="1838528" y="6036512"/>
              <a:ext cx="197280" cy="36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A9C161F5-3050-AA4B-7AAC-D93588422F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29544" y="6027512"/>
                <a:ext cx="214888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31B379EF-AA60-BF48-990B-253D800612C3}"/>
                  </a:ext>
                </a:extLst>
              </p14:cNvPr>
              <p14:cNvContentPartPr/>
              <p14:nvPr/>
            </p14:nvContentPartPr>
            <p14:xfrm>
              <a:off x="3158648" y="6051992"/>
              <a:ext cx="460800" cy="3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31B379EF-AA60-BF48-990B-253D800612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1008" y="6034352"/>
                <a:ext cx="4964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F4B6EDED-032D-9D1F-B981-499CF6A96EC1}"/>
                  </a:ext>
                </a:extLst>
              </p14:cNvPr>
              <p14:cNvContentPartPr/>
              <p14:nvPr/>
            </p14:nvContentPartPr>
            <p14:xfrm>
              <a:off x="2573548" y="6145592"/>
              <a:ext cx="137880" cy="27468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F4B6EDED-032D-9D1F-B981-499CF6A96E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55548" y="6127592"/>
                <a:ext cx="173520" cy="31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305AB41D-F711-F99C-C214-29ACD7003CDF}"/>
              </a:ext>
            </a:extLst>
          </p:cNvPr>
          <p:cNvGrpSpPr/>
          <p:nvPr/>
        </p:nvGrpSpPr>
        <p:grpSpPr>
          <a:xfrm>
            <a:off x="2713819" y="6154118"/>
            <a:ext cx="138698" cy="180012"/>
            <a:chOff x="2732408" y="6176782"/>
            <a:chExt cx="10152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515E68FB-8038-F130-8816-92B0B8FBFB72}"/>
                    </a:ext>
                  </a:extLst>
                </p14:cNvPr>
                <p14:cNvContentPartPr/>
                <p14:nvPr/>
              </p14:nvContentPartPr>
              <p14:xfrm>
                <a:off x="2732408" y="6176782"/>
                <a:ext cx="30240" cy="4824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515E68FB-8038-F130-8816-92B0B8FBFB7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19145" y="6163865"/>
                  <a:ext cx="56501" cy="743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3B807617-9886-A4D4-2A71-EA3D9BFF762D}"/>
                    </a:ext>
                  </a:extLst>
                </p14:cNvPr>
                <p14:cNvContentPartPr/>
                <p14:nvPr/>
              </p14:nvContentPartPr>
              <p14:xfrm>
                <a:off x="2800088" y="6265342"/>
                <a:ext cx="33840" cy="4320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3B807617-9886-A4D4-2A71-EA3D9BFF762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87134" y="6252171"/>
                  <a:ext cx="60013" cy="6927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4005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3" grpId="0"/>
      <p:bldP spid="52" grpId="0"/>
      <p:bldP spid="53" grpId="0"/>
      <p:bldP spid="55" grpId="0"/>
      <p:bldP spid="57" grpId="0"/>
      <p:bldP spid="58" grpId="0"/>
      <p:bldP spid="61" grpId="0"/>
      <p:bldP spid="67" grpId="0"/>
      <p:bldP spid="69" grpId="0"/>
      <p:bldP spid="68" grpId="0" animBg="1"/>
      <p:bldP spid="72" grpId="0"/>
      <p:bldP spid="70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99" y="2200717"/>
            <a:ext cx="4781000" cy="11592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179171" y="5800073"/>
            <a:ext cx="675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Kreativen Erfindungen sind Tor und Tür geöffnet!</a:t>
            </a:r>
          </a:p>
        </p:txBody>
      </p:sp>
      <p:pic>
        <p:nvPicPr>
          <p:cNvPr id="17" name="Grafik 16">
            <a:hlinkClick r:id="rId3" action="ppaction://hlinkfile"/>
            <a:extLst>
              <a:ext uri="{FF2B5EF4-FFF2-40B4-BE49-F238E27FC236}">
                <a16:creationId xmlns:a16="http://schemas.microsoft.com/office/drawing/2014/main" id="{ECAF2342-4AAE-4C3E-BA84-C58B68FE3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51" y="18232"/>
            <a:ext cx="1019175" cy="98107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53" y="342396"/>
            <a:ext cx="9994712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NURBS mit B-Splines vom Grad 3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3600" dirty="0">
                <a:ln>
                  <a:solidFill>
                    <a:schemeClr val="accent3"/>
                  </a:solidFill>
                </a:ln>
              </a:rPr>
              <a:t>sind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A64DFF"/>
                </a:solidFill>
              </a:rPr>
              <a:t>hier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 mit „Knoten“ im Abstand 1 gezeigt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48280D-1216-4FAC-B4E3-F9CFFB049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079399"/>
            <a:ext cx="2533932" cy="12805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F2D49BA-795B-41DA-8D8D-BC57FD835244}"/>
              </a:ext>
            </a:extLst>
          </p:cNvPr>
          <p:cNvSpPr txBox="1"/>
          <p:nvPr/>
        </p:nvSpPr>
        <p:spPr>
          <a:xfrm>
            <a:off x="251520" y="343022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„Karl“ ist die Parameterkurve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3EA23B-3428-4BFD-A99A-7A62691185FD}"/>
              </a:ext>
            </a:extLst>
          </p:cNvPr>
          <p:cNvSpPr txBox="1"/>
          <p:nvPr/>
        </p:nvSpPr>
        <p:spPr>
          <a:xfrm>
            <a:off x="267442" y="375245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554582-06CD-4A6C-8C31-0C74C439EF50}"/>
              </a:ext>
            </a:extLst>
          </p:cNvPr>
          <p:cNvSpPr txBox="1"/>
          <p:nvPr/>
        </p:nvSpPr>
        <p:spPr>
          <a:xfrm>
            <a:off x="293608" y="4062994"/>
            <a:ext cx="859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E63D2D1-CC4A-4A51-8DE1-8EAB573E7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417" y="4628403"/>
            <a:ext cx="806209" cy="87513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A4EDCAF-1188-473F-B693-FEFB6402C290}"/>
              </a:ext>
            </a:extLst>
          </p:cNvPr>
          <p:cNvSpPr txBox="1"/>
          <p:nvPr/>
        </p:nvSpPr>
        <p:spPr>
          <a:xfrm flipH="1">
            <a:off x="8008256" y="4623443"/>
            <a:ext cx="113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Seite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379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A2EF0A-E31C-4098-B9BA-485E11F85870}"/>
              </a:ext>
            </a:extLst>
          </p:cNvPr>
          <p:cNvSpPr txBox="1"/>
          <p:nvPr/>
        </p:nvSpPr>
        <p:spPr>
          <a:xfrm>
            <a:off x="251520" y="6150113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Ein Beispiel, das nicht im Buch steht, zeige ich nun:</a:t>
            </a:r>
            <a:endParaRPr lang="de-DE" sz="1400" dirty="0">
              <a:solidFill>
                <a:srgbClr val="1B7D1B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9A51147-8747-4C06-832D-2C8FD3CDBD72}"/>
              </a:ext>
            </a:extLst>
          </p:cNvPr>
          <p:cNvSpPr txBox="1"/>
          <p:nvPr/>
        </p:nvSpPr>
        <p:spPr>
          <a:xfrm>
            <a:off x="421928" y="1442674"/>
            <a:ext cx="8424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jedem Intervall der Breite 1 bilden 4 Hügel </a:t>
            </a:r>
            <a:r>
              <a:rPr lang="de-DE" sz="2400" dirty="0">
                <a:solidFill>
                  <a:schemeClr val="accent1"/>
                </a:solidFill>
              </a:rPr>
              <a:t>eine Basis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14:cNvPr>
              <p14:cNvContentPartPr/>
              <p14:nvPr/>
            </p14:nvContentPartPr>
            <p14:xfrm>
              <a:off x="-1880951" y="4660102"/>
              <a:ext cx="36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916951" y="462446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3DE7EE44-022A-4C0E-D0D8-B0378B1B3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033" y="4489814"/>
            <a:ext cx="5361418" cy="12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303804" y="6081093"/>
            <a:ext cx="830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Idee aus einem biographischen Film, bei dem Tiere aus den Bildern krabbeln.</a:t>
            </a:r>
          </a:p>
        </p:txBody>
      </p:sp>
      <p:pic>
        <p:nvPicPr>
          <p:cNvPr id="17" name="Grafik 16">
            <a:hlinkClick r:id="rId2" action="ppaction://hlinkfile"/>
            <a:extLst>
              <a:ext uri="{FF2B5EF4-FFF2-40B4-BE49-F238E27FC236}">
                <a16:creationId xmlns:a16="http://schemas.microsoft.com/office/drawing/2014/main" id="{ECAF2342-4AAE-4C3E-BA84-C58B68FE3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06" y="264596"/>
            <a:ext cx="1019175" cy="98107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60" y="264596"/>
            <a:ext cx="5452468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Escher-Metamorphose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mit B-Splines-NURBS mit vom Grad 3 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2D49BA-795B-41DA-8D8D-BC57FD835244}"/>
              </a:ext>
            </a:extLst>
          </p:cNvPr>
          <p:cNvSpPr txBox="1"/>
          <p:nvPr/>
        </p:nvSpPr>
        <p:spPr>
          <a:xfrm>
            <a:off x="260978" y="3501008"/>
            <a:ext cx="344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Mauritz C. Escher: Tag und Nacht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14:cNvPr>
              <p14:cNvContentPartPr/>
              <p14:nvPr/>
            </p14:nvContentPartPr>
            <p14:xfrm>
              <a:off x="-1880951" y="4660102"/>
              <a:ext cx="36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916951" y="462410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53A5323D-0AC0-3CF2-F2B6-DE4BBCBC27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8" y="1263728"/>
            <a:ext cx="3234986" cy="22372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86DFA42-5750-C92A-2160-2AC63C858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276350"/>
            <a:ext cx="613767" cy="22372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57C2472-3AF8-3473-3769-CB3365426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89" y="1263728"/>
            <a:ext cx="3350235" cy="228867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51616F1-9C58-1420-08AC-12D632D822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20862"/>
            <a:ext cx="8568592" cy="22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290610" y="3829404"/>
            <a:ext cx="8568952" cy="40011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/>
              <a:t>Mit NURBS lässt sich jede stückweise rational parametrisierbare Kurve darstellen.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632848" cy="617033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NURBS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,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N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on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U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niform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R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ational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B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-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S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plines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F2D49BA-795B-41DA-8D8D-BC57FD835244}"/>
                  </a:ext>
                </a:extLst>
              </p:cNvPr>
              <p:cNvSpPr txBox="1"/>
              <p:nvPr/>
            </p:nvSpPr>
            <p:spPr>
              <a:xfrm>
                <a:off x="4788024" y="877681"/>
                <a:ext cx="41021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  sind </a:t>
                </a:r>
                <a:r>
                  <a:rPr lang="de-DE" b="1" dirty="0">
                    <a:solidFill>
                      <a:schemeClr val="accent6">
                        <a:lumMod val="75000"/>
                      </a:schemeClr>
                    </a:solidFill>
                  </a:rPr>
                  <a:t>B-Splines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 oder </a:t>
                </a:r>
                <a:r>
                  <a:rPr lang="de-DE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Béziersplines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 reelle </a:t>
                </a:r>
                <a:r>
                  <a:rPr lang="de-DE" b="1" dirty="0">
                    <a:solidFill>
                      <a:schemeClr val="accent6">
                        <a:lumMod val="75000"/>
                      </a:schemeClr>
                    </a:solidFill>
                  </a:rPr>
                  <a:t>Gewichte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Der Nenner garantiert „</a:t>
                </a:r>
                <a:r>
                  <a:rPr lang="de-DE" b="1" dirty="0">
                    <a:solidFill>
                      <a:schemeClr val="accent6">
                        <a:lumMod val="75000"/>
                      </a:schemeClr>
                    </a:solidFill>
                  </a:rPr>
                  <a:t>Summe 1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“.</a:t>
                </a:r>
              </a:p>
            </p:txBody>
          </p:sp>
        </mc:Choice>
        <mc:Fallback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F2D49BA-795B-41DA-8D8D-BC57FD835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877681"/>
                <a:ext cx="4102122" cy="1200329"/>
              </a:xfrm>
              <a:prstGeom prst="rect">
                <a:avLst/>
              </a:prstGeom>
              <a:blipFill>
                <a:blip r:embed="rId2"/>
                <a:stretch>
                  <a:fillRect l="-892" t="-3046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9ABC10F7-463D-FBF6-FABD-E78778A34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40" y="858728"/>
            <a:ext cx="3865860" cy="8556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17792D7-A618-D187-6981-0961F1AE2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87" y="1753147"/>
            <a:ext cx="4078689" cy="167585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B0C983-4748-DF24-354D-113044269905}"/>
              </a:ext>
            </a:extLst>
          </p:cNvPr>
          <p:cNvSpPr txBox="1"/>
          <p:nvPr/>
        </p:nvSpPr>
        <p:spPr>
          <a:xfrm>
            <a:off x="4207517" y="2049714"/>
            <a:ext cx="5000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Intervallgrenzen werden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Knoten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genannt.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Eine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Knotenliste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nennt die Parameter der Knoten.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Es kann auch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mehrfache Knoten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geben.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Abstände der Knoten sind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beliebig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Der Polynomgrad p kann höher als 3 sein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32176AE-8D38-8BAD-67F0-C85B4E988EF1}"/>
              </a:ext>
            </a:extLst>
          </p:cNvPr>
          <p:cNvSpPr txBox="1"/>
          <p:nvPr/>
        </p:nvSpPr>
        <p:spPr>
          <a:xfrm>
            <a:off x="3563888" y="4492931"/>
            <a:ext cx="540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NURBS 3D</a:t>
            </a:r>
          </a:p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sind heute für frei gestaltete aber auch „exakte“  Formen weit verbreitet. 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481E365-6519-BFD9-7A08-C33B8F8F9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509120"/>
            <a:ext cx="2808312" cy="17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242D2514-C0A9-DFFB-1369-85EF4E3FF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576971"/>
            <a:ext cx="3481285" cy="39169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632848" cy="617033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</a:rPr>
              <a:t>NURBS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für exakte geometrische Objekte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BC10F7-463D-FBF6-FABD-E78778A34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875950"/>
            <a:ext cx="3865860" cy="8556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B98814-5FB5-ADF0-51DF-6699F051C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4" y="1532070"/>
            <a:ext cx="2494982" cy="22793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7B9CD8F-9413-B271-D3EC-C145E7C00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572770"/>
            <a:ext cx="2281295" cy="56119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A86C7C68-0A16-09E4-4108-21EA773A68BA}"/>
              </a:ext>
            </a:extLst>
          </p:cNvPr>
          <p:cNvSpPr txBox="1"/>
          <p:nvPr/>
        </p:nvSpPr>
        <p:spPr>
          <a:xfrm flipH="1">
            <a:off x="339964" y="3804631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Für den Nenner ergibt sich mit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Béziersplines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die folgende Bedingung: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C545550-4D13-52A7-466A-279DE04D1833}"/>
              </a:ext>
            </a:extLst>
          </p:cNvPr>
          <p:cNvSpPr txBox="1"/>
          <p:nvPr/>
        </p:nvSpPr>
        <p:spPr>
          <a:xfrm flipH="1">
            <a:off x="395536" y="457697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Koeffizientenvergleich liefert die Gewichte: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17AD2336-7802-DC58-F6EE-E432AA1A3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75" y="4111218"/>
            <a:ext cx="6480720" cy="549572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FF22C644-FD10-7B28-F298-0FF6E3A2283F}"/>
              </a:ext>
            </a:extLst>
          </p:cNvPr>
          <p:cNvSpPr txBox="1"/>
          <p:nvPr/>
        </p:nvSpPr>
        <p:spPr>
          <a:xfrm flipH="1">
            <a:off x="395536" y="4909249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Der Nenner der   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  ist damit gesichert. Die Zähler müssen erfüllen: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Zähler müssen erfüllen: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AAA2B2-034D-DEF9-FE14-C7E5020C5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88" y="5296435"/>
            <a:ext cx="6444208" cy="7068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923335-B182-5E74-D9C1-CD7E11196759}"/>
              </a:ext>
            </a:extLst>
          </p:cNvPr>
          <p:cNvSpPr txBox="1"/>
          <p:nvPr/>
        </p:nvSpPr>
        <p:spPr>
          <a:xfrm>
            <a:off x="411482" y="6055351"/>
            <a:ext cx="34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Damit werden die Steuerpunkte: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02F7E8-8699-DC4E-8FB3-957783981820}"/>
              </a:ext>
            </a:extLst>
          </p:cNvPr>
          <p:cNvSpPr txBox="1"/>
          <p:nvPr/>
        </p:nvSpPr>
        <p:spPr>
          <a:xfrm>
            <a:off x="3658192" y="6055351"/>
            <a:ext cx="378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cs typeface="Times New Roman" panose="02020603050405020304" pitchFamily="18" charset="0"/>
              </a:rPr>
              <a:t>A=(r,0), B=(r,2/3r), C=(r/2,r), D=(0,r)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79834E-5BA0-15BF-EF43-50D0F303A0C7}"/>
              </a:ext>
            </a:extLst>
          </p:cNvPr>
          <p:cNvSpPr txBox="1"/>
          <p:nvPr/>
        </p:nvSpPr>
        <p:spPr>
          <a:xfrm>
            <a:off x="621419" y="1033572"/>
            <a:ext cx="33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FF0000"/>
                </a:solidFill>
              </a:rPr>
              <a:t>Der Kreis als NURBS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C240E6-9E4E-9D61-8D3F-7050E1487BB6}"/>
              </a:ext>
            </a:extLst>
          </p:cNvPr>
          <p:cNvSpPr txBox="1"/>
          <p:nvPr/>
        </p:nvSpPr>
        <p:spPr>
          <a:xfrm>
            <a:off x="3023923" y="1663070"/>
            <a:ext cx="5446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Eine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rationale Parametrisierung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kann man evt. finden,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indem man  eine parametrisierte Gerade durch einen bekannten Punkt mit einer Kurve zum Schnitt bringt.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48FC0AE-2DE1-EBBA-02FC-C4350C1006ED}"/>
              </a:ext>
            </a:extLst>
          </p:cNvPr>
          <p:cNvSpPr txBox="1"/>
          <p:nvPr/>
        </p:nvSpPr>
        <p:spPr>
          <a:xfrm>
            <a:off x="2354903" y="2971344"/>
            <a:ext cx="6449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Dann ist die Kurve als Linearkombination 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der Basisfunktionen       darstellbar. Die Gewichte       und die Steuerpunkte        sind passend zu bestimmen.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5B822F1-9190-3CCA-DAB3-9F6E5B9F2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693" y="5005893"/>
            <a:ext cx="1209825" cy="14366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42122E42-94B4-8097-3C4F-F70523EC5F80}"/>
                  </a:ext>
                </a:extLst>
              </p:cNvPr>
              <p:cNvSpPr txBox="1"/>
              <p:nvPr/>
            </p:nvSpPr>
            <p:spPr>
              <a:xfrm>
                <a:off x="6893397" y="2482970"/>
                <a:ext cx="1351011" cy="754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p>
                        <m:e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42122E42-94B4-8097-3C4F-F70523EC5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397" y="2482970"/>
                <a:ext cx="1351011" cy="7549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>
            <a:extLst>
              <a:ext uri="{FF2B5EF4-FFF2-40B4-BE49-F238E27FC236}">
                <a16:creationId xmlns:a16="http://schemas.microsoft.com/office/drawing/2014/main" id="{A8B78609-17AD-01ED-180B-833B08F6A7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852" y="3356316"/>
            <a:ext cx="275143" cy="19072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F9699D-5AE9-0D6A-2F77-C6D4D4B3A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9912" y="3552518"/>
            <a:ext cx="275143" cy="27965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E865A89-E9B2-9E79-65FB-D2BE9C4FCE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6240" y="4941168"/>
            <a:ext cx="249694" cy="29593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A15169F-6019-59F3-4E16-B06856E8C6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054" y="3286829"/>
            <a:ext cx="249694" cy="2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9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BC1DA492-AA5A-474D-B6C8-EB47D1BE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5" y="4157935"/>
            <a:ext cx="2725369" cy="4100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F76E455-C4C1-46C9-A0DE-F953C62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589" y="2062020"/>
            <a:ext cx="1238267" cy="134413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74C82F7-83FC-49F4-9776-A0273DCE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8" y="2307339"/>
            <a:ext cx="2643987" cy="172554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94A7E522-9A53-4C7B-9B51-FAAD921C8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228" y="4121995"/>
            <a:ext cx="5788936" cy="4569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5E5F551-8953-8271-28A1-4AB667B0ACC3}"/>
              </a:ext>
            </a:extLst>
          </p:cNvPr>
          <p:cNvSpPr txBox="1"/>
          <p:nvPr/>
        </p:nvSpPr>
        <p:spPr>
          <a:xfrm>
            <a:off x="2487126" y="1608196"/>
            <a:ext cx="6333346" cy="40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Was aber nicht im Buch steht, zeige ich nun:</a:t>
            </a:r>
            <a:endParaRPr lang="de-DE" sz="1400" dirty="0">
              <a:solidFill>
                <a:srgbClr val="1B7D1B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6" name="Titel 7">
            <a:extLst>
              <a:ext uri="{FF2B5EF4-FFF2-40B4-BE49-F238E27FC236}">
                <a16:creationId xmlns:a16="http://schemas.microsoft.com/office/drawing/2014/main" id="{CE971B04-BEF6-49B9-D08E-A48E40FDC567}"/>
              </a:ext>
            </a:extLst>
          </p:cNvPr>
          <p:cNvSpPr txBox="1">
            <a:spLocks/>
          </p:cNvSpPr>
          <p:nvPr/>
        </p:nvSpPr>
        <p:spPr>
          <a:xfrm>
            <a:off x="2581270" y="122193"/>
            <a:ext cx="4439002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>
                <a:ln>
                  <a:solidFill>
                    <a:schemeClr val="accent3"/>
                  </a:solidFill>
                </a:ln>
              </a:rPr>
              <a:t>Exakte Geometrie mit </a:t>
            </a:r>
          </a:p>
          <a:p>
            <a:pPr algn="l"/>
            <a:r>
              <a:rPr lang="de-DE" sz="3200" dirty="0">
                <a:ln>
                  <a:solidFill>
                    <a:schemeClr val="accent3"/>
                  </a:solidFill>
                </a:ln>
              </a:rPr>
              <a:t>NURBS ist also  möglich.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E0A63-DEAB-3037-439A-7A679C3B3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67" y="219748"/>
            <a:ext cx="1926559" cy="189495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5F62EBE-06EC-4DC9-7C6A-CCCD95C0C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893" y="157658"/>
            <a:ext cx="806209" cy="8751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AA3B56-AAAA-614B-9945-FD63F8F213A3}"/>
              </a:ext>
            </a:extLst>
          </p:cNvPr>
          <p:cNvSpPr txBox="1"/>
          <p:nvPr/>
        </p:nvSpPr>
        <p:spPr>
          <a:xfrm>
            <a:off x="4609569" y="1143958"/>
            <a:ext cx="465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S. 380f  Die obige Herleitung ist vollständiger.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FEDBD5-AEE8-58FB-B4AA-533F5A71BF92}"/>
              </a:ext>
            </a:extLst>
          </p:cNvPr>
          <p:cNvSpPr txBox="1"/>
          <p:nvPr/>
        </p:nvSpPr>
        <p:spPr>
          <a:xfrm>
            <a:off x="3378443" y="1876452"/>
            <a:ext cx="4333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200" dirty="0">
                <a:solidFill>
                  <a:srgbClr val="FF0000"/>
                </a:solidFill>
              </a:rPr>
              <a:t>Trisektrix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hat die implizite Gleichung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954803-38BC-1210-2218-18BF6DE64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5064" y="2361938"/>
            <a:ext cx="2868565" cy="34019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4AF7AE-A478-C030-7FAB-6FA8EF8C4B0D}"/>
              </a:ext>
            </a:extLst>
          </p:cNvPr>
          <p:cNvSpPr txBox="1"/>
          <p:nvPr/>
        </p:nvSpPr>
        <p:spPr>
          <a:xfrm>
            <a:off x="3405838" y="2758610"/>
            <a:ext cx="4136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Mit einer Geraden durch den singulären Punkt findet man eine  rationale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Parametrisierung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(s. links) 3. Grades.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2938E93-F18D-1FF2-FE83-1EABFB0C18E8}"/>
              </a:ext>
            </a:extLst>
          </p:cNvPr>
          <p:cNvSpPr txBox="1"/>
          <p:nvPr/>
        </p:nvSpPr>
        <p:spPr>
          <a:xfrm>
            <a:off x="2799542" y="3624164"/>
            <a:ext cx="206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0070C0"/>
                </a:solidFill>
                <a:latin typeface="Lucida Calligraphy" panose="03010101010101010101" pitchFamily="66" charset="0"/>
              </a:rPr>
              <a:t>Überraschung</a:t>
            </a:r>
            <a:endParaRPr lang="de-DE" sz="20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64275A5-28FC-9217-5AE2-C654369AB5C8}"/>
              </a:ext>
            </a:extLst>
          </p:cNvPr>
          <p:cNvSpPr txBox="1"/>
          <p:nvPr/>
        </p:nvSpPr>
        <p:spPr>
          <a:xfrm>
            <a:off x="4716016" y="3617979"/>
            <a:ext cx="429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Sie hat denselben Nenner und damit auch dieselben Basispolynome, die wir beim Kreis berechnet haben.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8D0CA3EE-32DD-4AB9-B71C-42D50A4BD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212" y="5388463"/>
            <a:ext cx="5788936" cy="6264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AFFCA883-4F38-3E5A-EFA6-53E1D29438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25" y="4590506"/>
            <a:ext cx="2571654" cy="19330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EBD72C1-40D2-AC9C-949D-461FEEE956A5}"/>
                  </a:ext>
                </a:extLst>
              </p:cNvPr>
              <p:cNvSpPr txBox="1"/>
              <p:nvPr/>
            </p:nvSpPr>
            <p:spPr>
              <a:xfrm>
                <a:off x="3074879" y="4680960"/>
                <a:ext cx="578893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700" dirty="0">
                    <a:solidFill>
                      <a:schemeClr val="accent6">
                        <a:lumMod val="75000"/>
                      </a:schemeClr>
                    </a:solidFill>
                  </a:rPr>
                  <a:t>Auf die oben gezeigte Art ergeben sich folgende Steuerpunkte,</a:t>
                </a:r>
              </a:p>
              <a:p>
                <a:pPr algn="l"/>
                <a:r>
                  <a:rPr lang="de-DE" sz="1700" dirty="0">
                    <a:solidFill>
                      <a:schemeClr val="accent6">
                        <a:lumMod val="75000"/>
                      </a:schemeClr>
                    </a:solidFill>
                  </a:rPr>
                  <a:t>dabei ist </a:t>
                </a:r>
                <a14:m>
                  <m:oMath xmlns:m="http://schemas.openxmlformats.org/officeDocument/2006/math">
                    <m:r>
                      <a:rPr lang="de-DE" sz="17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de-DE" sz="17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de-DE" sz="17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1700" dirty="0">
                    <a:solidFill>
                      <a:schemeClr val="accent6">
                        <a:lumMod val="75000"/>
                      </a:schemeClr>
                    </a:solidFill>
                  </a:rPr>
                  <a:t>die Schlaufenbreite:</a:t>
                </a:r>
                <a:endParaRPr lang="de-DE" sz="17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EBD72C1-40D2-AC9C-949D-461FEEE95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79" y="4680960"/>
                <a:ext cx="5788936" cy="615553"/>
              </a:xfrm>
              <a:prstGeom prst="rect">
                <a:avLst/>
              </a:prstGeom>
              <a:blipFill>
                <a:blip r:embed="rId11"/>
                <a:stretch>
                  <a:fillRect l="-632" t="-3960" b="-128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6" grpId="0"/>
      <p:bldP spid="36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0052" y="260648"/>
            <a:ext cx="3919391" cy="798923"/>
          </a:xfrm>
        </p:spPr>
        <p:txBody>
          <a:bodyPr>
            <a:noAutofit/>
          </a:bodyPr>
          <a:lstStyle/>
          <a:p>
            <a:r>
              <a:rPr lang="de-DE" sz="2800" dirty="0">
                <a:ln>
                  <a:solidFill>
                    <a:schemeClr val="accent3"/>
                  </a:solidFill>
                </a:ln>
              </a:rPr>
              <a:t>Metamorphose von der Trisektrix zum Kreis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8B71DCC6-3DEC-2D81-958F-D84A3E5D9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82" y="332656"/>
            <a:ext cx="2551472" cy="26488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AF3CE89-A7B6-9FB4-2EB8-88703A055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18" y="116632"/>
            <a:ext cx="2630002" cy="268820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692FE55-01DD-7B54-5CD9-FD9EF3032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72946"/>
            <a:ext cx="4016018" cy="33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0052" y="279058"/>
            <a:ext cx="3919391" cy="2072822"/>
          </a:xfrm>
        </p:spPr>
        <p:txBody>
          <a:bodyPr>
            <a:noAutofit/>
          </a:bodyPr>
          <a:lstStyle/>
          <a:p>
            <a:r>
              <a:rPr lang="de-DE" sz="2800" dirty="0">
                <a:ln>
                  <a:solidFill>
                    <a:schemeClr val="accent3"/>
                  </a:solidFill>
                </a:ln>
              </a:rPr>
              <a:t>Metamorphose von der Trisektrix zum Kreis,</a:t>
            </a:r>
            <a:br>
              <a:rPr lang="de-DE" sz="2800" dirty="0">
                <a:ln>
                  <a:solidFill>
                    <a:schemeClr val="accent3"/>
                  </a:solidFill>
                </a:ln>
              </a:rPr>
            </a:br>
            <a:r>
              <a:rPr lang="de-DE" sz="2800" dirty="0">
                <a:ln>
                  <a:solidFill>
                    <a:schemeClr val="accent3"/>
                  </a:solidFill>
                </a:ln>
              </a:rPr>
              <a:t>der nun</a:t>
            </a:r>
            <a:br>
              <a:rPr lang="de-DE" sz="2800" dirty="0">
                <a:ln>
                  <a:solidFill>
                    <a:schemeClr val="accent3"/>
                  </a:solidFill>
                </a:ln>
              </a:rPr>
            </a:br>
            <a:r>
              <a:rPr lang="de-DE" sz="2800" dirty="0">
                <a:ln>
                  <a:solidFill>
                    <a:schemeClr val="accent3"/>
                  </a:solidFill>
                </a:ln>
              </a:rPr>
              <a:t>negativ durchlaufen </a:t>
            </a:r>
            <a:br>
              <a:rPr lang="de-DE" sz="2800" dirty="0">
                <a:ln>
                  <a:solidFill>
                    <a:schemeClr val="accent3"/>
                  </a:solidFill>
                </a:ln>
              </a:rPr>
            </a:br>
            <a:r>
              <a:rPr lang="de-DE" sz="2800" dirty="0">
                <a:ln>
                  <a:solidFill>
                    <a:schemeClr val="accent3"/>
                  </a:solidFill>
                </a:ln>
              </a:rPr>
              <a:t>wird</a:t>
            </a:r>
          </a:p>
        </p:txBody>
      </p:sp>
      <p:pic>
        <p:nvPicPr>
          <p:cNvPr id="10" name="Grafik 9">
            <a:hlinkClick r:id="rId2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85367"/>
            <a:ext cx="1019175" cy="9810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9E7EF8-7AC3-42B5-A091-1C327BC23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28960"/>
            <a:ext cx="3384376" cy="36166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5348887-4197-4C3C-B582-A17DFB848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092" y="435604"/>
            <a:ext cx="2280969" cy="164364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BDF7431-E20E-421D-BFB4-DB43C8166A53}"/>
              </a:ext>
            </a:extLst>
          </p:cNvPr>
          <p:cNvSpPr txBox="1"/>
          <p:nvPr/>
        </p:nvSpPr>
        <p:spPr>
          <a:xfrm>
            <a:off x="6658596" y="2432254"/>
            <a:ext cx="190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rgbClr val="0602BE"/>
                </a:solidFill>
              </a:rPr>
              <a:t>Durchlauf</a:t>
            </a:r>
            <a:r>
              <a:rPr lang="de-DE" dirty="0">
                <a:solidFill>
                  <a:srgbClr val="0070C0"/>
                </a:solidFill>
              </a:rPr>
              <a:t> negativ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5EB618F-3A2A-4608-9905-47B4D64A19CE}"/>
              </a:ext>
            </a:extLst>
          </p:cNvPr>
          <p:cNvSpPr txBox="1"/>
          <p:nvPr/>
        </p:nvSpPr>
        <p:spPr>
          <a:xfrm>
            <a:off x="3930924" y="3107734"/>
            <a:ext cx="359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Überraschende</a:t>
            </a:r>
          </a:p>
          <a:p>
            <a:pPr algn="ctr"/>
            <a:r>
              <a:rPr lang="de-DE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Volte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66288A-DA4B-9A82-1ABA-5B3C01A8D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4" y="271071"/>
            <a:ext cx="2430456" cy="24920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F07334-0681-A187-2939-FE13D5428155}"/>
              </a:ext>
            </a:extLst>
          </p:cNvPr>
          <p:cNvSpPr txBox="1"/>
          <p:nvPr/>
        </p:nvSpPr>
        <p:spPr>
          <a:xfrm>
            <a:off x="6658596" y="2176810"/>
            <a:ext cx="220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So steht es im Buch.</a:t>
            </a:r>
          </a:p>
        </p:txBody>
      </p:sp>
    </p:spTree>
    <p:extLst>
      <p:ext uri="{BB962C8B-B14F-4D97-AF65-F5344CB8AC3E}">
        <p14:creationId xmlns:p14="http://schemas.microsoft.com/office/powerpoint/2010/main" val="39149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87" y="17231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Lesen Sie ausführlicher in den Büchern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A4457A52-CCF4-4CAE-808D-F367ACB60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604360"/>
            <a:ext cx="8013867" cy="44793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FA74DB-E99C-40BC-ABA2-813B1D0E5C06}"/>
              </a:ext>
            </a:extLst>
          </p:cNvPr>
          <p:cNvSpPr txBox="1"/>
          <p:nvPr/>
        </p:nvSpPr>
        <p:spPr>
          <a:xfrm>
            <a:off x="827584" y="506629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Numerik, 9.2.4, S 248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33F5FB-672F-42A1-B3E6-808696FA293E}"/>
              </a:ext>
            </a:extLst>
          </p:cNvPr>
          <p:cNvSpPr txBox="1"/>
          <p:nvPr/>
        </p:nvSpPr>
        <p:spPr>
          <a:xfrm>
            <a:off x="4664274" y="5043133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Splines+NURBS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in 5.3 bis 5.4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51F62A-975E-4866-AE94-158DEAA73042}"/>
              </a:ext>
            </a:extLst>
          </p:cNvPr>
          <p:cNvSpPr txBox="1"/>
          <p:nvPr/>
        </p:nvSpPr>
        <p:spPr>
          <a:xfrm>
            <a:off x="566012" y="5719852"/>
            <a:ext cx="841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Vorträge</a:t>
            </a:r>
          </a:p>
        </p:txBody>
      </p:sp>
    </p:spTree>
    <p:extLst>
      <p:ext uri="{BB962C8B-B14F-4D97-AF65-F5344CB8AC3E}">
        <p14:creationId xmlns:p14="http://schemas.microsoft.com/office/powerpoint/2010/main" val="420528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008" y="6256166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Bézier-Splines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00922"/>
            <a:ext cx="1019175" cy="9810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8AA3183-E34F-4D45-B9B6-79F8ACFC815A}"/>
              </a:ext>
            </a:extLst>
          </p:cNvPr>
          <p:cNvSpPr txBox="1"/>
          <p:nvPr/>
        </p:nvSpPr>
        <p:spPr>
          <a:xfrm>
            <a:off x="179512" y="66998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Bernsteinpolynome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1938E44-C7FF-4BBD-ACB3-238F964D0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6" y="1554575"/>
            <a:ext cx="2626681" cy="29468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DA9FB77-305E-4AD7-89F2-EDD6BED37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554575"/>
            <a:ext cx="2952328" cy="1754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B40D655-4734-4D97-B8E4-BB3E54B1FB7B}"/>
              </a:ext>
            </a:extLst>
          </p:cNvPr>
          <p:cNvSpPr txBox="1"/>
          <p:nvPr/>
        </p:nvSpPr>
        <p:spPr>
          <a:xfrm>
            <a:off x="3148179" y="3476446"/>
            <a:ext cx="2719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Polynome 3. Grades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3 Nullstellen genau für x=0 und x=1</a:t>
            </a:r>
          </a:p>
          <a:p>
            <a:pPr algn="l"/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Es sind sämtliche Möglichkeiten.</a:t>
            </a:r>
          </a:p>
          <a:p>
            <a:pPr algn="l"/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Herleitung gleich!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C1DCED8-9A79-477B-8190-FBA0E3649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918" y="3132423"/>
            <a:ext cx="3136940" cy="29602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6770485-BC48-43D0-9D03-AC03F419C38D}"/>
              </a:ext>
            </a:extLst>
          </p:cNvPr>
          <p:cNvSpPr txBox="1"/>
          <p:nvPr/>
        </p:nvSpPr>
        <p:spPr>
          <a:xfrm flipH="1">
            <a:off x="6279344" y="2045080"/>
            <a:ext cx="261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ist die Summe der Ordinaten an jeder Stelle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5E7D439-D3DC-4040-87F9-7AB5F6409546}"/>
                  </a:ext>
                </a:extLst>
              </p:cNvPr>
              <p:cNvSpPr txBox="1"/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5E7D439-D3DC-4040-87F9-7AB5F6409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5E04F084-7DE4-44D8-AEDB-ABFF51494909}"/>
              </a:ext>
            </a:extLst>
          </p:cNvPr>
          <p:cNvSpPr txBox="1"/>
          <p:nvPr/>
        </p:nvSpPr>
        <p:spPr>
          <a:xfrm>
            <a:off x="4211960" y="1017018"/>
            <a:ext cx="3803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bilden eine Basis im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A63562D-F586-4DA6-BE4C-88BF465188A2}"/>
              </a:ext>
            </a:extLst>
          </p:cNvPr>
          <p:cNvSpPr txBox="1"/>
          <p:nvPr/>
        </p:nvSpPr>
        <p:spPr>
          <a:xfrm>
            <a:off x="6232570" y="163349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Wegen ((1-x)+x)</a:t>
            </a:r>
            <a:r>
              <a:rPr lang="de-DE" sz="2400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=1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CE107DB-0BAD-45EE-B7E0-08746BB5C1D3}"/>
              </a:ext>
            </a:extLst>
          </p:cNvPr>
          <p:cNvSpPr txBox="1"/>
          <p:nvPr/>
        </p:nvSpPr>
        <p:spPr>
          <a:xfrm>
            <a:off x="755576" y="5607227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Interaktiv auch zu sehen,</a:t>
            </a:r>
          </a:p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Evt.</a:t>
            </a:r>
          </a:p>
        </p:txBody>
      </p:sp>
    </p:spTree>
    <p:extLst>
      <p:ext uri="{BB962C8B-B14F-4D97-AF65-F5344CB8AC3E}">
        <p14:creationId xmlns:p14="http://schemas.microsoft.com/office/powerpoint/2010/main" val="15214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2924944"/>
            <a:ext cx="5133975" cy="2914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525855" y="120618"/>
            <a:ext cx="7772400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Grundlage für Animationsfilme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75" y="1296020"/>
            <a:ext cx="7812360" cy="432048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14. Juni 2022  Münster, Behnke-Kolloquium</a:t>
            </a:r>
            <a:endParaRPr lang="de-DE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59D5697D-F541-4277-9141-868A97E7C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38" y="3600093"/>
            <a:ext cx="4639132" cy="1812401"/>
          </a:xfrm>
        </p:spPr>
        <p:txBody>
          <a:bodyPr>
            <a:normAutofit fontScale="90000"/>
          </a:bodyPr>
          <a:lstStyle/>
          <a:p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9FB0DF98-B79F-4842-ADA6-2959432C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E740FDC-6BFB-4E64-B4E2-36359A4B6354}"/>
              </a:ext>
            </a:extLst>
          </p:cNvPr>
          <p:cNvSpPr txBox="1"/>
          <p:nvPr/>
        </p:nvSpPr>
        <p:spPr>
          <a:xfrm>
            <a:off x="566012" y="5719852"/>
            <a:ext cx="841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Vorträge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3A8EEAE-179D-12B2-06A0-06B3B50CC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2" y="1765253"/>
            <a:ext cx="5281619" cy="13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04" y="260648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Bézier-Spline, eine geometrische Erzeugung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36641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8A3164B0-010F-4879-9FEC-0E96B62739F5}"/>
              </a:ext>
            </a:extLst>
          </p:cNvPr>
          <p:cNvSpPr txBox="1"/>
          <p:nvPr/>
        </p:nvSpPr>
        <p:spPr>
          <a:xfrm>
            <a:off x="166401" y="4687079"/>
            <a:ext cx="693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Ein vektorieller Beweis ergibt die Bernsteinpolynome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1FE953-E688-4470-BB55-E7834D2AE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9735"/>
            <a:ext cx="9144000" cy="11420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8A0B30-A460-4F5F-A1B5-84D692FA7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804" y="3533923"/>
            <a:ext cx="1387713" cy="150636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1ADE64A-19A1-406B-A7C4-DC7ACBDCBE7A}"/>
              </a:ext>
            </a:extLst>
          </p:cNvPr>
          <p:cNvSpPr txBox="1"/>
          <p:nvPr/>
        </p:nvSpPr>
        <p:spPr>
          <a:xfrm>
            <a:off x="7085581" y="499502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z.B. Seite 369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8B5F4F-E87A-7B89-5F44-D64FE8A923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46" y="939512"/>
            <a:ext cx="6789485" cy="37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80" y="217323"/>
            <a:ext cx="8857100" cy="658408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Dadurch ist der Bézier-Spline eine Parameterkurve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76464"/>
            <a:ext cx="1019175" cy="98107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BD1DA0-EE77-45FB-A291-4A70797F86FB}"/>
              </a:ext>
            </a:extLst>
          </p:cNvPr>
          <p:cNvSpPr txBox="1"/>
          <p:nvPr/>
        </p:nvSpPr>
        <p:spPr>
          <a:xfrm flipH="1">
            <a:off x="294698" y="1003525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Linearkombination der Bernsteinpolynome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mit den Steuerpunkten als Koeffizienten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C01CF8-3AA2-4367-AD85-B32ABAFCF318}"/>
              </a:ext>
            </a:extLst>
          </p:cNvPr>
          <p:cNvSpPr txBox="1"/>
          <p:nvPr/>
        </p:nvSpPr>
        <p:spPr>
          <a:xfrm>
            <a:off x="273109" y="1657539"/>
            <a:ext cx="8597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x(t)=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4000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40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326B05-C941-4B17-A490-2C7CD51AC14A}"/>
              </a:ext>
            </a:extLst>
          </p:cNvPr>
          <p:cNvSpPr txBox="1"/>
          <p:nvPr/>
        </p:nvSpPr>
        <p:spPr>
          <a:xfrm>
            <a:off x="294698" y="2493219"/>
            <a:ext cx="8360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  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(t)+C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(t)+D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40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B30FB9-22F6-477B-8FC5-EB812081CD92}"/>
              </a:ext>
            </a:extLst>
          </p:cNvPr>
          <p:cNvSpPr txBox="1"/>
          <p:nvPr/>
        </p:nvSpPr>
        <p:spPr>
          <a:xfrm>
            <a:off x="466163" y="5854616"/>
            <a:ext cx="302433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7B7918-D12B-4399-BF5B-A2F5F4DD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507" y="3306833"/>
            <a:ext cx="2880767" cy="230198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5470DE9-AC2A-4FBB-88AF-3AB395690DC6}"/>
              </a:ext>
            </a:extLst>
          </p:cNvPr>
          <p:cNvSpPr txBox="1"/>
          <p:nvPr/>
        </p:nvSpPr>
        <p:spPr>
          <a:xfrm>
            <a:off x="467097" y="531635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GeoGebra: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129C9D9-CCFB-47E2-81FF-295415966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3" y="3373902"/>
            <a:ext cx="2952328" cy="175499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F7C6107-F33C-355B-2B00-DB5EE355D4CD}"/>
              </a:ext>
            </a:extLst>
          </p:cNvPr>
          <p:cNvSpPr txBox="1"/>
          <p:nvPr/>
        </p:nvSpPr>
        <p:spPr>
          <a:xfrm>
            <a:off x="3995661" y="5533672"/>
            <a:ext cx="2682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Notenprogramm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Capella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®</a:t>
            </a:r>
            <a:endParaRPr lang="de-DE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5D1CE6ED-CB13-9501-41DA-D78077CBF4AB}"/>
              </a:ext>
            </a:extLst>
          </p:cNvPr>
          <p:cNvSpPr/>
          <p:nvPr/>
        </p:nvSpPr>
        <p:spPr>
          <a:xfrm>
            <a:off x="6681783" y="3429000"/>
            <a:ext cx="2404619" cy="2364392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Problem: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Fortsetzung mit mehr Steuerpunkten</a:t>
            </a:r>
          </a:p>
        </p:txBody>
      </p:sp>
    </p:spTree>
    <p:extLst>
      <p:ext uri="{BB962C8B-B14F-4D97-AF65-F5344CB8AC3E}">
        <p14:creationId xmlns:p14="http://schemas.microsoft.com/office/powerpoint/2010/main" val="3056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4" grpId="0" animBg="1"/>
      <p:bldP spid="4" grpId="0"/>
      <p:bldP spid="1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</a:rPr>
              <a:t>Weiterführende Spline-Konzepte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CB6D7215-0D5B-4E34-A9FA-382FC45951BF}"/>
              </a:ext>
            </a:extLst>
          </p:cNvPr>
          <p:cNvSpPr txBox="1"/>
          <p:nvPr/>
        </p:nvSpPr>
        <p:spPr>
          <a:xfrm>
            <a:off x="2699792" y="80392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27BB89-49B9-4A68-A2DE-FF469D162532}"/>
              </a:ext>
            </a:extLst>
          </p:cNvPr>
          <p:cNvSpPr txBox="1"/>
          <p:nvPr/>
        </p:nvSpPr>
        <p:spPr>
          <a:xfrm>
            <a:off x="5292840" y="795163"/>
            <a:ext cx="349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r>
              <a:rPr lang="de-DE" sz="3200" dirty="0">
                <a:solidFill>
                  <a:srgbClr val="FF0000"/>
                </a:solidFill>
              </a:rPr>
              <a:t>NURBS als ZIEL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130935" y="3387341"/>
            <a:ext cx="4369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 aus Polynomen 3.Grades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Intervallbreite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Nutzbar an den Stellen, an denen 4 Basisfunktionen wirken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80C6ED3-9BF3-4F3F-9348-010B5BD4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32" y="1379938"/>
            <a:ext cx="3616877" cy="21814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E8812DE-D409-4D33-A930-2B374A9722A4}"/>
              </a:ext>
            </a:extLst>
          </p:cNvPr>
          <p:cNvSpPr txBox="1"/>
          <p:nvPr/>
        </p:nvSpPr>
        <p:spPr>
          <a:xfrm>
            <a:off x="554992" y="5183299"/>
            <a:ext cx="473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FF0000"/>
                </a:solidFill>
              </a:rPr>
              <a:t>N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de-DE" sz="2800" dirty="0">
                <a:solidFill>
                  <a:srgbClr val="FF0000"/>
                </a:solidFill>
              </a:rPr>
              <a:t>U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niform </a:t>
            </a:r>
            <a:r>
              <a:rPr lang="de-DE" sz="2800" dirty="0">
                <a:solidFill>
                  <a:srgbClr val="FF0000"/>
                </a:solidFill>
              </a:rPr>
              <a:t>R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ational </a:t>
            </a:r>
            <a:r>
              <a:rPr lang="de-DE" sz="2800" dirty="0">
                <a:solidFill>
                  <a:srgbClr val="FF0000"/>
                </a:solidFill>
              </a:rPr>
              <a:t>B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de-DE" sz="2800" dirty="0">
                <a:solidFill>
                  <a:srgbClr val="FF0000"/>
                </a:solidFill>
              </a:rPr>
              <a:t>S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plines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320364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1388209" y="4618448"/>
            <a:ext cx="714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Im Nutzungsbereich ist die Summe 1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9E597E1-49E7-4390-B837-D747821419B0}"/>
              </a:ext>
            </a:extLst>
          </p:cNvPr>
          <p:cNvSpPr txBox="1"/>
          <p:nvPr/>
        </p:nvSpPr>
        <p:spPr>
          <a:xfrm>
            <a:off x="5576015" y="5286257"/>
            <a:ext cx="359467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aseline="-25000" dirty="0">
                <a:solidFill>
                  <a:srgbClr val="0602BE"/>
                </a:solidFill>
              </a:rPr>
              <a:t>*</a:t>
            </a:r>
          </a:p>
          <a:p>
            <a:pPr algn="l"/>
            <a:r>
              <a:rPr lang="de-DE" sz="2000" dirty="0">
                <a:solidFill>
                  <a:srgbClr val="0602BE"/>
                </a:solidFill>
              </a:rPr>
              <a:t>NURBS mit B-Splines sind also </a:t>
            </a:r>
            <a:r>
              <a:rPr lang="de-DE" sz="2000" b="1" dirty="0">
                <a:solidFill>
                  <a:srgbClr val="0602BE"/>
                </a:solidFill>
              </a:rPr>
              <a:t>spezielle</a:t>
            </a:r>
            <a:r>
              <a:rPr lang="de-DE" sz="2000" dirty="0">
                <a:solidFill>
                  <a:srgbClr val="0602BE"/>
                </a:solidFill>
              </a:rPr>
              <a:t> NURBS.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620A073-91C0-8448-0A64-91AC96F5C73C}"/>
              </a:ext>
            </a:extLst>
          </p:cNvPr>
          <p:cNvSpPr txBox="1"/>
          <p:nvPr/>
        </p:nvSpPr>
        <p:spPr>
          <a:xfrm>
            <a:off x="4283968" y="3396413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 aus rationalen Funktionen 3.Grades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Intervallbreiten 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nicht notwendig</a:t>
            </a:r>
            <a:r>
              <a:rPr lang="de-DE" sz="2000" b="1" dirty="0">
                <a:solidFill>
                  <a:srgbClr val="0602BE"/>
                </a:solidFill>
              </a:rPr>
              <a:t>*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gleich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Nutzbar an den Stellen, an denen 4 Basisfunktionen wirken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31356F8-C44A-79E7-72F3-26CEB12DD9B1}"/>
              </a:ext>
            </a:extLst>
          </p:cNvPr>
          <p:cNvSpPr txBox="1"/>
          <p:nvPr/>
        </p:nvSpPr>
        <p:spPr>
          <a:xfrm>
            <a:off x="707392" y="5799217"/>
            <a:ext cx="486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Nicht gleichförmige rationale B-Splines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B9BE2B10-20AB-3697-F8B7-32D394727015}"/>
                  </a:ext>
                </a:extLst>
              </p14:cNvPr>
              <p14:cNvContentPartPr/>
              <p14:nvPr/>
            </p14:nvContentPartPr>
            <p14:xfrm>
              <a:off x="2358254" y="-675941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B9BE2B10-20AB-3697-F8B7-32D3947270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0614" y="-693581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2427CDA-A6A8-9221-4211-05AD9A297517}"/>
              </a:ext>
            </a:extLst>
          </p:cNvPr>
          <p:cNvCxnSpPr/>
          <p:nvPr/>
        </p:nvCxnSpPr>
        <p:spPr>
          <a:xfrm>
            <a:off x="2555776" y="3387341"/>
            <a:ext cx="504056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4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1" grpId="0"/>
      <p:bldP spid="28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  <a:endParaRPr lang="de-DE" sz="40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227480" y="1042365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Basis-Polynome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432" y="855589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146965" y="2214595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Summe 1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F740C14-3774-4A77-B5CE-52599C24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164968"/>
            <a:ext cx="2291618" cy="248840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407CD73-4B71-4868-8D90-7985341B0B41}"/>
              </a:ext>
            </a:extLst>
          </p:cNvPr>
          <p:cNvSpPr txBox="1"/>
          <p:nvPr/>
        </p:nvSpPr>
        <p:spPr>
          <a:xfrm>
            <a:off x="251520" y="3078116"/>
            <a:ext cx="3430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LEIDER NEIN!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wahre Grundfunktion </a:t>
            </a: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</a:t>
            </a:r>
            <a:r>
              <a:rPr lang="de-DE" sz="2400" baseline="-25000" dirty="0">
                <a:solidFill>
                  <a:srgbClr val="0070C0"/>
                </a:solidFill>
              </a:rPr>
              <a:t>0,3</a:t>
            </a:r>
            <a:r>
              <a:rPr lang="de-DE" sz="2400" dirty="0">
                <a:solidFill>
                  <a:srgbClr val="0070C0"/>
                </a:solidFill>
              </a:rPr>
              <a:t>(t)           ----------</a:t>
            </a: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besteht aus 4 Teilen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0619AC2-F527-4E67-A122-D2A5C913BCF2}"/>
              </a:ext>
            </a:extLst>
          </p:cNvPr>
          <p:cNvSpPr txBox="1"/>
          <p:nvPr/>
        </p:nvSpPr>
        <p:spPr>
          <a:xfrm>
            <a:off x="6990875" y="454044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ABER:</a:t>
            </a:r>
          </a:p>
        </p:txBody>
      </p:sp>
      <p:pic>
        <p:nvPicPr>
          <p:cNvPr id="32" name="Grafik 31">
            <a:hlinkClick r:id="rId6" action="ppaction://hlinkfile"/>
            <a:extLst>
              <a:ext uri="{FF2B5EF4-FFF2-40B4-BE49-F238E27FC236}">
                <a16:creationId xmlns:a16="http://schemas.microsoft.com/office/drawing/2014/main" id="{8BB7823F-9EA6-48DE-8F52-9D571FFD6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02" y="5366005"/>
            <a:ext cx="894725" cy="8612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3DFDE99-8658-46BA-9D91-BCAA2E8B6653}"/>
              </a:ext>
            </a:extLst>
          </p:cNvPr>
          <p:cNvSpPr txBox="1"/>
          <p:nvPr/>
        </p:nvSpPr>
        <p:spPr>
          <a:xfrm>
            <a:off x="7740352" y="59844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Evt.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Doppelte Welle 25">
            <a:extLst>
              <a:ext uri="{FF2B5EF4-FFF2-40B4-BE49-F238E27FC236}">
                <a16:creationId xmlns:a16="http://schemas.microsoft.com/office/drawing/2014/main" id="{F562007B-A5E2-87E3-C122-DBE2213ACBF7}"/>
              </a:ext>
            </a:extLst>
          </p:cNvPr>
          <p:cNvSpPr/>
          <p:nvPr/>
        </p:nvSpPr>
        <p:spPr>
          <a:xfrm>
            <a:off x="5431090" y="2093377"/>
            <a:ext cx="3430363" cy="620633"/>
          </a:xfrm>
          <a:prstGeom prst="doubleWav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Sind das Polynome 4. Grades mit 2 doppelten Nullstellen?</a:t>
            </a:r>
          </a:p>
        </p:txBody>
      </p:sp>
    </p:spTree>
    <p:extLst>
      <p:ext uri="{BB962C8B-B14F-4D97-AF65-F5344CB8AC3E}">
        <p14:creationId xmlns:p14="http://schemas.microsoft.com/office/powerpoint/2010/main" val="26927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94002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„Didaktische“ NURBS </a:t>
            </a:r>
            <a:r>
              <a:rPr lang="de-DE" sz="3200" dirty="0">
                <a:ln>
                  <a:solidFill>
                    <a:schemeClr val="accent3"/>
                  </a:solidFill>
                </a:ln>
              </a:rPr>
              <a:t>mit Polynomen 4.Grades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383A44B6-1FB6-43B6-94E2-4CA4D377F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8" y="982611"/>
            <a:ext cx="9144000" cy="24825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C6794A2-EFC6-4D98-A677-DB6548240F00}"/>
              </a:ext>
            </a:extLst>
          </p:cNvPr>
          <p:cNvSpPr txBox="1"/>
          <p:nvPr/>
        </p:nvSpPr>
        <p:spPr>
          <a:xfrm>
            <a:off x="179512" y="3534885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Summe 1,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ist das wahr?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A9F13-378F-4B95-84B4-C478AE248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494" y="3460458"/>
            <a:ext cx="6419039" cy="25652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D52817-512C-4837-98D8-3B89A2EFBCE6}"/>
              </a:ext>
            </a:extLst>
          </p:cNvPr>
          <p:cNvSpPr txBox="1"/>
          <p:nvPr/>
        </p:nvSpPr>
        <p:spPr>
          <a:xfrm>
            <a:off x="107504" y="4616505"/>
            <a:ext cx="25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LEIDER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knapp vorbei!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0360DA-ADFE-4C0F-9A01-2172D0FAE799}"/>
              </a:ext>
            </a:extLst>
          </p:cNvPr>
          <p:cNvSpPr txBox="1"/>
          <p:nvPr/>
        </p:nvSpPr>
        <p:spPr>
          <a:xfrm>
            <a:off x="278934" y="5938305"/>
            <a:ext cx="74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70C0"/>
                </a:solidFill>
              </a:rPr>
              <a:t>B</a:t>
            </a:r>
            <a:r>
              <a:rPr lang="de-DE" sz="2800" baseline="-25000" dirty="0">
                <a:solidFill>
                  <a:srgbClr val="0070C0"/>
                </a:solidFill>
              </a:rPr>
              <a:t>0,3</a:t>
            </a:r>
            <a:r>
              <a:rPr lang="de-DE" sz="2800" dirty="0">
                <a:solidFill>
                  <a:srgbClr val="0070C0"/>
                </a:solidFill>
              </a:rPr>
              <a:t> hat Sattel-</a:t>
            </a:r>
            <a:r>
              <a:rPr lang="de-DE" sz="2800" dirty="0" err="1">
                <a:solidFill>
                  <a:srgbClr val="0070C0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de-DE" sz="2800" baseline="-25000" dirty="0">
                <a:solidFill>
                  <a:srgbClr val="0070C0"/>
                </a:solidFill>
              </a:rPr>
              <a:t>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>
                <a:solidFill>
                  <a:srgbClr val="1B7D1B"/>
                </a:solidFill>
              </a:rPr>
              <a:t>V</a:t>
            </a:r>
            <a:r>
              <a:rPr lang="de-DE" sz="2800" baseline="-25000" dirty="0">
                <a:solidFill>
                  <a:srgbClr val="1B7D1B"/>
                </a:solidFill>
              </a:rPr>
              <a:t>0</a:t>
            </a:r>
            <a:r>
              <a:rPr lang="de-DE" sz="2800" dirty="0">
                <a:solidFill>
                  <a:srgbClr val="1B7D1B"/>
                </a:solidFill>
              </a:rPr>
              <a:t> hat nur doppelte </a:t>
            </a:r>
            <a:r>
              <a:rPr lang="de-DE" sz="2800" dirty="0" err="1">
                <a:solidFill>
                  <a:srgbClr val="1B7D1B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/>
              <p:nvPr/>
            </p:nvSpPr>
            <p:spPr>
              <a:xfrm>
                <a:off x="-36512" y="1238417"/>
                <a:ext cx="1224136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0.03≈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238417"/>
                <a:ext cx="1224136" cy="554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6B4EDC50-5778-4DAF-A47B-9716F15DEA23}"/>
              </a:ext>
            </a:extLst>
          </p:cNvPr>
          <p:cNvSpPr txBox="1"/>
          <p:nvPr/>
        </p:nvSpPr>
        <p:spPr>
          <a:xfrm>
            <a:off x="278934" y="3275792"/>
            <a:ext cx="5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aseline="-25000" dirty="0">
                <a:solidFill>
                  <a:srgbClr val="0070C0"/>
                </a:solidFill>
              </a:rPr>
              <a:t>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07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D55C31-6BD5-4395-BF75-CE199721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6" y="3134898"/>
            <a:ext cx="4387786" cy="23606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FE6AC02-6393-436D-8527-B0958F23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6" y="3191324"/>
            <a:ext cx="8325851" cy="23190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Dennoch:          „Didaktische“ B-Splines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F4E508-4DFB-41BB-A885-6D0039358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6" y="874155"/>
            <a:ext cx="4291101" cy="2200036"/>
          </a:xfrm>
          <a:prstGeom prst="rect">
            <a:avLst/>
          </a:prstGeom>
        </p:spPr>
      </p:pic>
      <p:pic>
        <p:nvPicPr>
          <p:cNvPr id="15" name="Grafik 14">
            <a:hlinkClick r:id="rId5" action="ppaction://hlinkfile"/>
            <a:extLst>
              <a:ext uri="{FF2B5EF4-FFF2-40B4-BE49-F238E27FC236}">
                <a16:creationId xmlns:a16="http://schemas.microsoft.com/office/drawing/2014/main" id="{A9256E0D-83F5-4E58-9D64-FCE9C1914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0745"/>
            <a:ext cx="894725" cy="8612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E607A9D-C219-4414-9115-D2F4BCC206D3}"/>
              </a:ext>
            </a:extLst>
          </p:cNvPr>
          <p:cNvSpPr txBox="1"/>
          <p:nvPr/>
        </p:nvSpPr>
        <p:spPr>
          <a:xfrm>
            <a:off x="6706358" y="230459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 +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0FFD6E-EE76-4DCA-A1A9-0E6BDB59706C}"/>
              </a:ext>
            </a:extLst>
          </p:cNvPr>
          <p:cNvSpPr txBox="1"/>
          <p:nvPr/>
        </p:nvSpPr>
        <p:spPr>
          <a:xfrm>
            <a:off x="4355976" y="78791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979BC22-AA4C-42B3-8721-2162FE8057B7}"/>
              </a:ext>
            </a:extLst>
          </p:cNvPr>
          <p:cNvSpPr txBox="1"/>
          <p:nvPr/>
        </p:nvSpPr>
        <p:spPr>
          <a:xfrm>
            <a:off x="4355976" y="11592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6E38708-4FD7-4C87-A11C-3AFF64D62344}"/>
              </a:ext>
            </a:extLst>
          </p:cNvPr>
          <p:cNvSpPr txBox="1"/>
          <p:nvPr/>
        </p:nvSpPr>
        <p:spPr>
          <a:xfrm>
            <a:off x="4600182" y="1682526"/>
            <a:ext cx="280111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57A349-ABD6-40E7-972A-0E91BA524DE6}"/>
              </a:ext>
            </a:extLst>
          </p:cNvPr>
          <p:cNvSpPr txBox="1"/>
          <p:nvPr/>
        </p:nvSpPr>
        <p:spPr>
          <a:xfrm>
            <a:off x="35496" y="5495578"/>
            <a:ext cx="734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Basispolynome vom Grad 4, aber die Summe war nicht konstant 1..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04A1F69-1F4A-466F-BC10-EB95EDE44C9E}"/>
              </a:ext>
            </a:extLst>
          </p:cNvPr>
          <p:cNvSpPr txBox="1"/>
          <p:nvPr/>
        </p:nvSpPr>
        <p:spPr>
          <a:xfrm>
            <a:off x="50149" y="5817458"/>
            <a:ext cx="734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7030A0"/>
                </a:solidFill>
              </a:rPr>
              <a:t>B-Splines haben gestückelte Basispolynome vom Grad 3 </a:t>
            </a:r>
          </a:p>
          <a:p>
            <a:pPr algn="l"/>
            <a:r>
              <a:rPr lang="de-DE" sz="2000" dirty="0">
                <a:solidFill>
                  <a:srgbClr val="7030A0"/>
                </a:solidFill>
              </a:rPr>
              <a:t>                 und die Summe ist genau konstant 1.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E8C59BC-4659-45E1-8A82-8334829F5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888" y="5085184"/>
            <a:ext cx="1349179" cy="14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Violett: NURBS mit echten B-Splines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33256"/>
            <a:ext cx="9144000" cy="2033793"/>
          </a:xfrm>
          <a:prstGeom prst="rect">
            <a:avLst/>
          </a:prstGeom>
        </p:spPr>
      </p:pic>
      <p:pic>
        <p:nvPicPr>
          <p:cNvPr id="10" name="Grafik 9">
            <a:hlinkClick r:id="rId5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3459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13E7B0-9E17-4CDB-9E63-944274E6C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" y="767759"/>
            <a:ext cx="9144000" cy="31531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F504AE-26F3-403D-93CF-C1FDA2B97490}"/>
              </a:ext>
            </a:extLst>
          </p:cNvPr>
          <p:cNvSpPr txBox="1"/>
          <p:nvPr/>
        </p:nvSpPr>
        <p:spPr>
          <a:xfrm>
            <a:off x="233350" y="6067049"/>
            <a:ext cx="87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Basis für B-Splines, sie werden gleich erklärt. Stets sind nur p+1=4 Basis-Elemente wirksam.</a:t>
            </a:r>
          </a:p>
        </p:txBody>
      </p:sp>
    </p:spTree>
    <p:extLst>
      <p:ext uri="{BB962C8B-B14F-4D97-AF65-F5344CB8AC3E}">
        <p14:creationId xmlns:p14="http://schemas.microsoft.com/office/powerpoint/2010/main" val="266879257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1664</Words>
  <Application>Microsoft Office PowerPoint</Application>
  <PresentationFormat>Bildschirmpräsentation (4:3)</PresentationFormat>
  <Paragraphs>194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Lucida Calligraphy</vt:lpstr>
      <vt:lpstr>Larissa-Design</vt:lpstr>
      <vt:lpstr>PowerPoint-Präsentation</vt:lpstr>
      <vt:lpstr>Bézier-Splines</vt:lpstr>
      <vt:lpstr>Bézier-Spline, eine geometrische Erzeugung</vt:lpstr>
      <vt:lpstr>Dadurch ist der Bézier-Spline eine Parameterkurve</vt:lpstr>
      <vt:lpstr>Weiterführende Spline-Konzepte</vt:lpstr>
      <vt:lpstr>B-Splines</vt:lpstr>
      <vt:lpstr>„Didaktische“ NURBS mit Polynomen 4.Grades</vt:lpstr>
      <vt:lpstr>Dennoch:          „Didaktische“ B-Splines</vt:lpstr>
      <vt:lpstr>Violett: NURBS mit echten B-Splines</vt:lpstr>
      <vt:lpstr>Wie sind die echten  B-Splines definiert? </vt:lpstr>
      <vt:lpstr>Rekursive Definition der B-Splines </vt:lpstr>
      <vt:lpstr>NURBS mit B-Splines vom Grad 3  sind hier mit „Knoten“ im Abstand 1 gezeigt</vt:lpstr>
      <vt:lpstr>Escher-Metamorphose  mit B-Splines-NURBS mit vom Grad 3 </vt:lpstr>
      <vt:lpstr>NURBS, Non Uniform Rational B-Splines </vt:lpstr>
      <vt:lpstr>NURBS für exakte geometrische Objekte</vt:lpstr>
      <vt:lpstr>PowerPoint-Präsentation</vt:lpstr>
      <vt:lpstr>Metamorphose von der Trisektrix zum Kreis</vt:lpstr>
      <vt:lpstr>Metamorphose von der Trisektrix zum Kreis, der nun negativ durchlaufen  wird</vt:lpstr>
      <vt:lpstr>Lesen Sie ausführlicher in den Büchern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Dörte Haftendorn</cp:lastModifiedBy>
  <cp:revision>323</cp:revision>
  <cp:lastPrinted>2021-07-14T19:23:57Z</cp:lastPrinted>
  <dcterms:created xsi:type="dcterms:W3CDTF">2016-12-01T18:15:31Z</dcterms:created>
  <dcterms:modified xsi:type="dcterms:W3CDTF">2022-06-13T17:32:31Z</dcterms:modified>
</cp:coreProperties>
</file>