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256" r:id="rId2"/>
    <p:sldId id="257" r:id="rId3"/>
    <p:sldId id="259" r:id="rId4"/>
    <p:sldId id="260" r:id="rId5"/>
    <p:sldId id="261" r:id="rId6"/>
    <p:sldId id="263" r:id="rId7"/>
    <p:sldId id="265" r:id="rId8"/>
    <p:sldId id="264" r:id="rId9"/>
    <p:sldId id="262" r:id="rId10"/>
    <p:sldId id="266" r:id="rId11"/>
    <p:sldId id="273" r:id="rId12"/>
    <p:sldId id="274" r:id="rId13"/>
    <p:sldId id="279" r:id="rId14"/>
    <p:sldId id="280" r:id="rId15"/>
    <p:sldId id="278" r:id="rId16"/>
    <p:sldId id="281" r:id="rId17"/>
    <p:sldId id="282" r:id="rId18"/>
    <p:sldId id="277" r:id="rId19"/>
    <p:sldId id="283" r:id="rId20"/>
    <p:sldId id="275" r:id="rId21"/>
    <p:sldId id="276" r:id="rId22"/>
    <p:sldId id="267" r:id="rId23"/>
    <p:sldId id="268" r:id="rId24"/>
    <p:sldId id="284" r:id="rId25"/>
    <p:sldId id="269" r:id="rId26"/>
    <p:sldId id="270" r:id="rId27"/>
    <p:sldId id="271" r:id="rId28"/>
    <p:sldId id="272" r:id="rId29"/>
    <p:sldId id="285" r:id="rId30"/>
    <p:sldId id="286" r:id="rId31"/>
    <p:sldId id="287" r:id="rId32"/>
    <p:sldId id="292" r:id="rId33"/>
    <p:sldId id="291" r:id="rId34"/>
    <p:sldId id="288" r:id="rId35"/>
    <p:sldId id="289" r:id="rId36"/>
    <p:sldId id="294" r:id="rId37"/>
    <p:sldId id="295" r:id="rId38"/>
    <p:sldId id="293" r:id="rId39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36" autoAdjust="0"/>
    <p:restoredTop sz="94655" autoAdjust="0"/>
  </p:normalViewPr>
  <p:slideViewPr>
    <p:cSldViewPr>
      <p:cViewPr varScale="1">
        <p:scale>
          <a:sx n="40" d="100"/>
          <a:sy n="40" d="100"/>
        </p:scale>
        <p:origin x="-59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2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9AB121-F579-420F-8E09-4C0B7DD0B6C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E4E0640-981F-45A4-A1DD-871BD3D4003B}">
      <dgm:prSet phldrT="[Text]"/>
      <dgm:spPr/>
      <dgm:t>
        <a:bodyPr/>
        <a:lstStyle/>
        <a:p>
          <a:r>
            <a:rPr lang="de-DE" dirty="0" smtClean="0"/>
            <a:t>Wie führt man Kurven ein?</a:t>
          </a:r>
          <a:endParaRPr lang="de-DE" dirty="0"/>
        </a:p>
      </dgm:t>
    </dgm:pt>
    <dgm:pt modelId="{B00532EE-6B03-477F-BB66-FC7F7F907F6E}" type="parTrans" cxnId="{1332019B-78B6-4CFF-8CF7-0196A09A7B8A}">
      <dgm:prSet/>
      <dgm:spPr/>
      <dgm:t>
        <a:bodyPr/>
        <a:lstStyle/>
        <a:p>
          <a:endParaRPr lang="de-DE"/>
        </a:p>
      </dgm:t>
    </dgm:pt>
    <dgm:pt modelId="{9D945885-8132-4F8B-8816-0B610B4B5BA8}" type="sibTrans" cxnId="{1332019B-78B6-4CFF-8CF7-0196A09A7B8A}">
      <dgm:prSet/>
      <dgm:spPr/>
      <dgm:t>
        <a:bodyPr/>
        <a:lstStyle/>
        <a:p>
          <a:endParaRPr lang="de-DE"/>
        </a:p>
      </dgm:t>
    </dgm:pt>
    <dgm:pt modelId="{85E085C8-C665-485B-BDDD-D0679F658B73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de-DE" dirty="0" smtClean="0"/>
            <a:t>Wo sind Freiheiten zum Erkunden?</a:t>
          </a:r>
          <a:endParaRPr lang="de-DE" dirty="0"/>
        </a:p>
      </dgm:t>
    </dgm:pt>
    <dgm:pt modelId="{B416DE11-9DA2-4E15-A73F-BAEE705CFC7A}" type="parTrans" cxnId="{CD0862AC-C54A-4F59-B43C-9D70ED695007}">
      <dgm:prSet/>
      <dgm:spPr/>
      <dgm:t>
        <a:bodyPr/>
        <a:lstStyle/>
        <a:p>
          <a:endParaRPr lang="de-DE"/>
        </a:p>
      </dgm:t>
    </dgm:pt>
    <dgm:pt modelId="{012C53E0-126F-4BFB-9F32-98490E87C2CB}" type="sibTrans" cxnId="{CD0862AC-C54A-4F59-B43C-9D70ED695007}">
      <dgm:prSet/>
      <dgm:spPr/>
      <dgm:t>
        <a:bodyPr/>
        <a:lstStyle/>
        <a:p>
          <a:endParaRPr lang="de-DE"/>
        </a:p>
      </dgm:t>
    </dgm:pt>
    <dgm:pt modelId="{CD07D2AD-3BEA-446E-899A-45C00BD8F1AB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DE" dirty="0" smtClean="0"/>
            <a:t>Was heißt „verstehen“ ?</a:t>
          </a:r>
          <a:endParaRPr lang="de-DE" dirty="0"/>
        </a:p>
      </dgm:t>
    </dgm:pt>
    <dgm:pt modelId="{7FDB0E4C-2EE7-41CC-9772-7893D79CACFF}" type="parTrans" cxnId="{165AA56D-1EAA-4FB9-A2D5-FD2B55B190BA}">
      <dgm:prSet/>
      <dgm:spPr/>
      <dgm:t>
        <a:bodyPr/>
        <a:lstStyle/>
        <a:p>
          <a:endParaRPr lang="de-DE"/>
        </a:p>
      </dgm:t>
    </dgm:pt>
    <dgm:pt modelId="{DE14AA8C-1D3F-4BFB-8AB4-B0A563355494}" type="sibTrans" cxnId="{165AA56D-1EAA-4FB9-A2D5-FD2B55B190BA}">
      <dgm:prSet/>
      <dgm:spPr/>
      <dgm:t>
        <a:bodyPr/>
        <a:lstStyle/>
        <a:p>
          <a:endParaRPr lang="de-DE"/>
        </a:p>
      </dgm:t>
    </dgm:pt>
    <dgm:pt modelId="{98A258C9-D76E-4F63-BAC2-7F139DBD492D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e-DE" dirty="0" smtClean="0"/>
            <a:t>Wie ermöglicht man Eigentätigkeit?</a:t>
          </a:r>
          <a:endParaRPr lang="de-DE" dirty="0"/>
        </a:p>
      </dgm:t>
    </dgm:pt>
    <dgm:pt modelId="{FED6225D-3426-47BA-A014-EC970BE0BB75}" type="parTrans" cxnId="{7FDEB255-5295-474E-8C24-80D5107DF0F4}">
      <dgm:prSet/>
      <dgm:spPr/>
      <dgm:t>
        <a:bodyPr/>
        <a:lstStyle/>
        <a:p>
          <a:endParaRPr lang="de-DE"/>
        </a:p>
      </dgm:t>
    </dgm:pt>
    <dgm:pt modelId="{B287FDFA-B141-49B7-9C73-8906DCD66A1E}" type="sibTrans" cxnId="{7FDEB255-5295-474E-8C24-80D5107DF0F4}">
      <dgm:prSet/>
      <dgm:spPr/>
      <dgm:t>
        <a:bodyPr/>
        <a:lstStyle/>
        <a:p>
          <a:endParaRPr lang="de-DE"/>
        </a:p>
      </dgm:t>
    </dgm:pt>
    <dgm:pt modelId="{CD6F6993-EE59-4A5A-B56D-2D96F64FB9C5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de-DE" dirty="0" smtClean="0"/>
            <a:t>Welche Bezüge  gibt es unter den Kurven? </a:t>
          </a:r>
          <a:endParaRPr lang="de-DE" dirty="0"/>
        </a:p>
      </dgm:t>
    </dgm:pt>
    <dgm:pt modelId="{524BEA49-CE93-477F-A137-1BB61A010833}" type="parTrans" cxnId="{35838F13-C160-4527-A2B6-A6A186E99522}">
      <dgm:prSet/>
      <dgm:spPr/>
      <dgm:t>
        <a:bodyPr/>
        <a:lstStyle/>
        <a:p>
          <a:endParaRPr lang="de-DE"/>
        </a:p>
      </dgm:t>
    </dgm:pt>
    <dgm:pt modelId="{633DFCF2-3253-4F6C-A504-A9D5C4A5BA3C}" type="sibTrans" cxnId="{35838F13-C160-4527-A2B6-A6A186E99522}">
      <dgm:prSet/>
      <dgm:spPr/>
      <dgm:t>
        <a:bodyPr/>
        <a:lstStyle/>
        <a:p>
          <a:endParaRPr lang="de-DE"/>
        </a:p>
      </dgm:t>
    </dgm:pt>
    <dgm:pt modelId="{132708F2-0714-4043-B998-2DFA7824F7E0}">
      <dgm:prSet phldrT="[Text]"/>
      <dgm:spPr>
        <a:solidFill>
          <a:srgbClr val="FF0000"/>
        </a:solidFill>
      </dgm:spPr>
      <dgm:t>
        <a:bodyPr/>
        <a:lstStyle/>
        <a:p>
          <a:r>
            <a:rPr lang="de-DE" dirty="0" smtClean="0"/>
            <a:t>Welche Werk-zeuge sind hilfreich?  </a:t>
          </a:r>
          <a:endParaRPr lang="de-DE" dirty="0"/>
        </a:p>
      </dgm:t>
    </dgm:pt>
    <dgm:pt modelId="{B6C0F2FE-6969-4B9F-9B41-E6566AEF7DE3}" type="parTrans" cxnId="{BA9367B3-515F-43C3-B462-49977F7BDB43}">
      <dgm:prSet/>
      <dgm:spPr/>
      <dgm:t>
        <a:bodyPr/>
        <a:lstStyle/>
        <a:p>
          <a:endParaRPr lang="de-DE"/>
        </a:p>
      </dgm:t>
    </dgm:pt>
    <dgm:pt modelId="{B59F8D9A-8CE7-454B-A8CD-86C1E0B1CD6A}" type="sibTrans" cxnId="{BA9367B3-515F-43C3-B462-49977F7BDB43}">
      <dgm:prSet/>
      <dgm:spPr/>
      <dgm:t>
        <a:bodyPr/>
        <a:lstStyle/>
        <a:p>
          <a:endParaRPr lang="de-DE"/>
        </a:p>
      </dgm:t>
    </dgm:pt>
    <dgm:pt modelId="{5F51151F-972B-4351-9071-DF8D8B10FFC2}" type="pres">
      <dgm:prSet presAssocID="{719AB121-F579-420F-8E09-4C0B7DD0B6C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5220F29-73C3-4731-81EC-405D5667B2BE}" type="pres">
      <dgm:prSet presAssocID="{BE4E0640-981F-45A4-A1DD-871BD3D4003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9B08179-830C-4901-97EB-2008C0A26758}" type="pres">
      <dgm:prSet presAssocID="{9D945885-8132-4F8B-8816-0B610B4B5BA8}" presName="sibTrans" presStyleCnt="0"/>
      <dgm:spPr/>
    </dgm:pt>
    <dgm:pt modelId="{4C4E1C2E-07BE-4468-A457-4075FD00DA2B}" type="pres">
      <dgm:prSet presAssocID="{85E085C8-C665-485B-BDDD-D0679F658B7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0720351-DBDD-4725-AAF5-75C5E928CC80}" type="pres">
      <dgm:prSet presAssocID="{012C53E0-126F-4BFB-9F32-98490E87C2CB}" presName="sibTrans" presStyleCnt="0"/>
      <dgm:spPr/>
    </dgm:pt>
    <dgm:pt modelId="{BD6574C4-7289-4951-96C7-4C2B6FC7ACA5}" type="pres">
      <dgm:prSet presAssocID="{CD07D2AD-3BEA-446E-899A-45C00BD8F1A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F7A5232-DD28-497C-B9B0-B0C94ED84171}" type="pres">
      <dgm:prSet presAssocID="{DE14AA8C-1D3F-4BFB-8AB4-B0A563355494}" presName="sibTrans" presStyleCnt="0"/>
      <dgm:spPr/>
    </dgm:pt>
    <dgm:pt modelId="{AB84EAB9-9273-44E1-8D61-0155F8BDFDB4}" type="pres">
      <dgm:prSet presAssocID="{98A258C9-D76E-4F63-BAC2-7F139DBD492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7787B5C-847C-4A88-8483-C6E249848735}" type="pres">
      <dgm:prSet presAssocID="{B287FDFA-B141-49B7-9C73-8906DCD66A1E}" presName="sibTrans" presStyleCnt="0"/>
      <dgm:spPr/>
    </dgm:pt>
    <dgm:pt modelId="{B410A7AB-25BB-4290-8A9C-347F1A741B03}" type="pres">
      <dgm:prSet presAssocID="{CD6F6993-EE59-4A5A-B56D-2D96F64FB9C5}" presName="node" presStyleLbl="node1" presStyleIdx="4" presStyleCnt="6" custLinFactNeighborX="2132" custLinFactNeighborY="-163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BE53A3-C54B-48B7-AD4A-191ACF21B7C1}" type="pres">
      <dgm:prSet presAssocID="{633DFCF2-3253-4F6C-A504-A9D5C4A5BA3C}" presName="sibTrans" presStyleCnt="0"/>
      <dgm:spPr/>
    </dgm:pt>
    <dgm:pt modelId="{02A2390B-C41D-4680-AC6E-731637C4F413}" type="pres">
      <dgm:prSet presAssocID="{132708F2-0714-4043-B998-2DFA7824F7E0}" presName="node" presStyleLbl="node1" presStyleIdx="5" presStyleCnt="6" custLinFactNeighborX="2094" custLinFactNeighborY="-163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D0862AC-C54A-4F59-B43C-9D70ED695007}" srcId="{719AB121-F579-420F-8E09-4C0B7DD0B6C7}" destId="{85E085C8-C665-485B-BDDD-D0679F658B73}" srcOrd="1" destOrd="0" parTransId="{B416DE11-9DA2-4E15-A73F-BAEE705CFC7A}" sibTransId="{012C53E0-126F-4BFB-9F32-98490E87C2CB}"/>
    <dgm:cxn modelId="{78CC84D2-4082-44FF-901C-18FD823DF73C}" type="presOf" srcId="{719AB121-F579-420F-8E09-4C0B7DD0B6C7}" destId="{5F51151F-972B-4351-9071-DF8D8B10FFC2}" srcOrd="0" destOrd="0" presId="urn:microsoft.com/office/officeart/2005/8/layout/default"/>
    <dgm:cxn modelId="{E0BC8BEF-A4EA-4832-ACCC-20D243F6B5DB}" type="presOf" srcId="{132708F2-0714-4043-B998-2DFA7824F7E0}" destId="{02A2390B-C41D-4680-AC6E-731637C4F413}" srcOrd="0" destOrd="0" presId="urn:microsoft.com/office/officeart/2005/8/layout/default"/>
    <dgm:cxn modelId="{BA9367B3-515F-43C3-B462-49977F7BDB43}" srcId="{719AB121-F579-420F-8E09-4C0B7DD0B6C7}" destId="{132708F2-0714-4043-B998-2DFA7824F7E0}" srcOrd="5" destOrd="0" parTransId="{B6C0F2FE-6969-4B9F-9B41-E6566AEF7DE3}" sibTransId="{B59F8D9A-8CE7-454B-A8CD-86C1E0B1CD6A}"/>
    <dgm:cxn modelId="{51A374FF-4A69-4CBD-8B8A-061223717FC1}" type="presOf" srcId="{BE4E0640-981F-45A4-A1DD-871BD3D4003B}" destId="{25220F29-73C3-4731-81EC-405D5667B2BE}" srcOrd="0" destOrd="0" presId="urn:microsoft.com/office/officeart/2005/8/layout/default"/>
    <dgm:cxn modelId="{C7A1159D-00C2-461B-AF12-134402F87759}" type="presOf" srcId="{CD6F6993-EE59-4A5A-B56D-2D96F64FB9C5}" destId="{B410A7AB-25BB-4290-8A9C-347F1A741B03}" srcOrd="0" destOrd="0" presId="urn:microsoft.com/office/officeart/2005/8/layout/default"/>
    <dgm:cxn modelId="{165AA56D-1EAA-4FB9-A2D5-FD2B55B190BA}" srcId="{719AB121-F579-420F-8E09-4C0B7DD0B6C7}" destId="{CD07D2AD-3BEA-446E-899A-45C00BD8F1AB}" srcOrd="2" destOrd="0" parTransId="{7FDB0E4C-2EE7-41CC-9772-7893D79CACFF}" sibTransId="{DE14AA8C-1D3F-4BFB-8AB4-B0A563355494}"/>
    <dgm:cxn modelId="{1332019B-78B6-4CFF-8CF7-0196A09A7B8A}" srcId="{719AB121-F579-420F-8E09-4C0B7DD0B6C7}" destId="{BE4E0640-981F-45A4-A1DD-871BD3D4003B}" srcOrd="0" destOrd="0" parTransId="{B00532EE-6B03-477F-BB66-FC7F7F907F6E}" sibTransId="{9D945885-8132-4F8B-8816-0B610B4B5BA8}"/>
    <dgm:cxn modelId="{7EB61236-3677-4967-ADD9-2328A26FE296}" type="presOf" srcId="{85E085C8-C665-485B-BDDD-D0679F658B73}" destId="{4C4E1C2E-07BE-4468-A457-4075FD00DA2B}" srcOrd="0" destOrd="0" presId="urn:microsoft.com/office/officeart/2005/8/layout/default"/>
    <dgm:cxn modelId="{7FDEB255-5295-474E-8C24-80D5107DF0F4}" srcId="{719AB121-F579-420F-8E09-4C0B7DD0B6C7}" destId="{98A258C9-D76E-4F63-BAC2-7F139DBD492D}" srcOrd="3" destOrd="0" parTransId="{FED6225D-3426-47BA-A014-EC970BE0BB75}" sibTransId="{B287FDFA-B141-49B7-9C73-8906DCD66A1E}"/>
    <dgm:cxn modelId="{FCF84F27-5E39-409C-BAEA-2D310E484A47}" type="presOf" srcId="{CD07D2AD-3BEA-446E-899A-45C00BD8F1AB}" destId="{BD6574C4-7289-4951-96C7-4C2B6FC7ACA5}" srcOrd="0" destOrd="0" presId="urn:microsoft.com/office/officeart/2005/8/layout/default"/>
    <dgm:cxn modelId="{C58317A9-5DA1-4D62-9546-22082F6E0AB2}" type="presOf" srcId="{98A258C9-D76E-4F63-BAC2-7F139DBD492D}" destId="{AB84EAB9-9273-44E1-8D61-0155F8BDFDB4}" srcOrd="0" destOrd="0" presId="urn:microsoft.com/office/officeart/2005/8/layout/default"/>
    <dgm:cxn modelId="{35838F13-C160-4527-A2B6-A6A186E99522}" srcId="{719AB121-F579-420F-8E09-4C0B7DD0B6C7}" destId="{CD6F6993-EE59-4A5A-B56D-2D96F64FB9C5}" srcOrd="4" destOrd="0" parTransId="{524BEA49-CE93-477F-A137-1BB61A010833}" sibTransId="{633DFCF2-3253-4F6C-A504-A9D5C4A5BA3C}"/>
    <dgm:cxn modelId="{AE3057EC-FB69-479D-A342-D1A42D7CEB29}" type="presParOf" srcId="{5F51151F-972B-4351-9071-DF8D8B10FFC2}" destId="{25220F29-73C3-4731-81EC-405D5667B2BE}" srcOrd="0" destOrd="0" presId="urn:microsoft.com/office/officeart/2005/8/layout/default"/>
    <dgm:cxn modelId="{886548C4-3484-4C20-9C42-BA300BA6EE8C}" type="presParOf" srcId="{5F51151F-972B-4351-9071-DF8D8B10FFC2}" destId="{29B08179-830C-4901-97EB-2008C0A26758}" srcOrd="1" destOrd="0" presId="urn:microsoft.com/office/officeart/2005/8/layout/default"/>
    <dgm:cxn modelId="{83CE9E21-B69D-479F-B4A7-2EA9C179E352}" type="presParOf" srcId="{5F51151F-972B-4351-9071-DF8D8B10FFC2}" destId="{4C4E1C2E-07BE-4468-A457-4075FD00DA2B}" srcOrd="2" destOrd="0" presId="urn:microsoft.com/office/officeart/2005/8/layout/default"/>
    <dgm:cxn modelId="{8F1AE401-5BDC-4708-B916-D4EA249BFE1C}" type="presParOf" srcId="{5F51151F-972B-4351-9071-DF8D8B10FFC2}" destId="{00720351-DBDD-4725-AAF5-75C5E928CC80}" srcOrd="3" destOrd="0" presId="urn:microsoft.com/office/officeart/2005/8/layout/default"/>
    <dgm:cxn modelId="{FD9044F6-1419-44F6-B8FD-9BF259E63543}" type="presParOf" srcId="{5F51151F-972B-4351-9071-DF8D8B10FFC2}" destId="{BD6574C4-7289-4951-96C7-4C2B6FC7ACA5}" srcOrd="4" destOrd="0" presId="urn:microsoft.com/office/officeart/2005/8/layout/default"/>
    <dgm:cxn modelId="{659C9062-182A-45BB-A6DE-5652E7947BFF}" type="presParOf" srcId="{5F51151F-972B-4351-9071-DF8D8B10FFC2}" destId="{7F7A5232-DD28-497C-B9B0-B0C94ED84171}" srcOrd="5" destOrd="0" presId="urn:microsoft.com/office/officeart/2005/8/layout/default"/>
    <dgm:cxn modelId="{0BB6EE51-6453-4B1F-AFB9-D821D764E451}" type="presParOf" srcId="{5F51151F-972B-4351-9071-DF8D8B10FFC2}" destId="{AB84EAB9-9273-44E1-8D61-0155F8BDFDB4}" srcOrd="6" destOrd="0" presId="urn:microsoft.com/office/officeart/2005/8/layout/default"/>
    <dgm:cxn modelId="{4AC4F4A4-51FB-4070-A72C-8E7915E1B606}" type="presParOf" srcId="{5F51151F-972B-4351-9071-DF8D8B10FFC2}" destId="{07787B5C-847C-4A88-8483-C6E249848735}" srcOrd="7" destOrd="0" presId="urn:microsoft.com/office/officeart/2005/8/layout/default"/>
    <dgm:cxn modelId="{EC025DA5-96B5-4814-B040-0CC78020EE83}" type="presParOf" srcId="{5F51151F-972B-4351-9071-DF8D8B10FFC2}" destId="{B410A7AB-25BB-4290-8A9C-347F1A741B03}" srcOrd="8" destOrd="0" presId="urn:microsoft.com/office/officeart/2005/8/layout/default"/>
    <dgm:cxn modelId="{08D20249-4000-4D33-B1EA-0A2378D8206C}" type="presParOf" srcId="{5F51151F-972B-4351-9071-DF8D8B10FFC2}" destId="{88BE53A3-C54B-48B7-AD4A-191ACF21B7C1}" srcOrd="9" destOrd="0" presId="urn:microsoft.com/office/officeart/2005/8/layout/default"/>
    <dgm:cxn modelId="{2AA4822E-E278-4184-BFE3-F5FC5373902E}" type="presParOf" srcId="{5F51151F-972B-4351-9071-DF8D8B10FFC2}" destId="{02A2390B-C41D-4680-AC6E-731637C4F413}" srcOrd="10" destOrd="0" presId="urn:microsoft.com/office/officeart/2005/8/layout/default"/>
  </dgm:cxnLst>
  <dgm:bg>
    <a:solidFill>
      <a:schemeClr val="accent6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1A5C8B-D7C3-49CC-90A8-DF2CF57FEB5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75EA3AE-F242-4E10-8B04-C9ABDC9CD736}">
      <dgm:prSet phldrT="[Text]" custT="1"/>
      <dgm:spPr/>
      <dgm:t>
        <a:bodyPr/>
        <a:lstStyle/>
        <a:p>
          <a:r>
            <a:rPr lang="de-DE" sz="2400" dirty="0" smtClean="0">
              <a:solidFill>
                <a:srgbClr val="FF0000"/>
              </a:solidFill>
            </a:rPr>
            <a:t>Allg. Cissoide</a:t>
          </a:r>
          <a:endParaRPr lang="de-DE" sz="2400" dirty="0">
            <a:solidFill>
              <a:srgbClr val="FF0000"/>
            </a:solidFill>
          </a:endParaRPr>
        </a:p>
      </dgm:t>
    </dgm:pt>
    <dgm:pt modelId="{F4DF85AC-ACAD-4361-9C86-0617C7A680B6}" type="parTrans" cxnId="{6FD3E66A-3BC3-4AC2-9192-8388C329579C}">
      <dgm:prSet/>
      <dgm:spPr/>
      <dgm:t>
        <a:bodyPr/>
        <a:lstStyle/>
        <a:p>
          <a:endParaRPr lang="de-DE"/>
        </a:p>
      </dgm:t>
    </dgm:pt>
    <dgm:pt modelId="{E5BC6E0D-07F3-4D68-B075-57BE7A08A4CD}" type="sibTrans" cxnId="{6FD3E66A-3BC3-4AC2-9192-8388C329579C}">
      <dgm:prSet/>
      <dgm:spPr/>
      <dgm:t>
        <a:bodyPr/>
        <a:lstStyle/>
        <a:p>
          <a:endParaRPr lang="de-DE"/>
        </a:p>
      </dgm:t>
    </dgm:pt>
    <dgm:pt modelId="{839EC490-A085-4856-91D5-3287A0DD7E58}">
      <dgm:prSet phldrT="[Text]" custT="1"/>
      <dgm:spPr/>
      <dgm:t>
        <a:bodyPr/>
        <a:lstStyle/>
        <a:p>
          <a:r>
            <a:rPr lang="de-DE" sz="2000" dirty="0" smtClean="0"/>
            <a:t>Konchoide</a:t>
          </a:r>
          <a:endParaRPr lang="de-DE" sz="2000" dirty="0"/>
        </a:p>
      </dgm:t>
    </dgm:pt>
    <dgm:pt modelId="{A111F66C-FA0D-45ED-B943-6A7C40D5AB86}" type="parTrans" cxnId="{EFCD1777-CF23-46BB-BFDC-6191DAA1A3CF}">
      <dgm:prSet/>
      <dgm:spPr/>
      <dgm:t>
        <a:bodyPr/>
        <a:lstStyle/>
        <a:p>
          <a:endParaRPr lang="de-DE"/>
        </a:p>
      </dgm:t>
    </dgm:pt>
    <dgm:pt modelId="{E32559FB-DA57-4BD2-999C-5656409F98E3}" type="sibTrans" cxnId="{EFCD1777-CF23-46BB-BFDC-6191DAA1A3CF}">
      <dgm:prSet/>
      <dgm:spPr/>
      <dgm:t>
        <a:bodyPr/>
        <a:lstStyle/>
        <a:p>
          <a:endParaRPr lang="de-DE"/>
        </a:p>
      </dgm:t>
    </dgm:pt>
    <dgm:pt modelId="{DE496192-9359-432F-B1FA-AE32E0666FF1}">
      <dgm:prSet phldrT="[Text]" custT="1"/>
      <dgm:spPr/>
      <dgm:t>
        <a:bodyPr/>
        <a:lstStyle/>
        <a:p>
          <a:r>
            <a:rPr lang="de-DE" sz="2000" dirty="0" smtClean="0"/>
            <a:t>Nikomedes</a:t>
          </a:r>
          <a:endParaRPr lang="de-DE" sz="1200" dirty="0"/>
        </a:p>
      </dgm:t>
    </dgm:pt>
    <dgm:pt modelId="{7CB8C066-C4C8-434B-986E-64D7390B7F24}" type="parTrans" cxnId="{0D63DFE0-9817-45FF-8FDA-F11E2E19D285}">
      <dgm:prSet/>
      <dgm:spPr/>
      <dgm:t>
        <a:bodyPr/>
        <a:lstStyle/>
        <a:p>
          <a:endParaRPr lang="de-DE"/>
        </a:p>
      </dgm:t>
    </dgm:pt>
    <dgm:pt modelId="{3EF2804E-5148-4E84-8175-273A8ADCEC84}" type="sibTrans" cxnId="{0D63DFE0-9817-45FF-8FDA-F11E2E19D285}">
      <dgm:prSet/>
      <dgm:spPr/>
      <dgm:t>
        <a:bodyPr/>
        <a:lstStyle/>
        <a:p>
          <a:endParaRPr lang="de-DE"/>
        </a:p>
      </dgm:t>
    </dgm:pt>
    <dgm:pt modelId="{D89BB9D5-71FE-4674-B3F6-E3FFFE493165}">
      <dgm:prSet phldrT="[Text]" custT="1"/>
      <dgm:spPr/>
      <dgm:t>
        <a:bodyPr/>
        <a:lstStyle/>
        <a:p>
          <a:r>
            <a:rPr lang="de-DE" sz="2000" dirty="0" smtClean="0"/>
            <a:t>Pascal</a:t>
          </a:r>
          <a:endParaRPr lang="de-DE" sz="1200" dirty="0"/>
        </a:p>
      </dgm:t>
    </dgm:pt>
    <dgm:pt modelId="{E8B65585-C23C-4701-A776-516F47DB3852}" type="parTrans" cxnId="{51FBA98D-2380-49BF-AABC-3FE811370B74}">
      <dgm:prSet/>
      <dgm:spPr/>
      <dgm:t>
        <a:bodyPr/>
        <a:lstStyle/>
        <a:p>
          <a:endParaRPr lang="de-DE"/>
        </a:p>
      </dgm:t>
    </dgm:pt>
    <dgm:pt modelId="{F3CE0511-315B-4A33-829A-D0358653E39F}" type="sibTrans" cxnId="{51FBA98D-2380-49BF-AABC-3FE811370B74}">
      <dgm:prSet/>
      <dgm:spPr/>
      <dgm:t>
        <a:bodyPr/>
        <a:lstStyle/>
        <a:p>
          <a:endParaRPr lang="de-DE"/>
        </a:p>
      </dgm:t>
    </dgm:pt>
    <dgm:pt modelId="{7E6F1DF6-634C-4C8E-A47A-CCC39D824307}">
      <dgm:prSet phldrT="[Text]" custT="1"/>
      <dgm:spPr/>
      <dgm:t>
        <a:bodyPr/>
        <a:lstStyle/>
        <a:p>
          <a:r>
            <a:rPr lang="de-DE" sz="2000" dirty="0" smtClean="0"/>
            <a:t>Strophoide</a:t>
          </a:r>
        </a:p>
        <a:p>
          <a:r>
            <a:rPr lang="de-DE" sz="1200" dirty="0" smtClean="0"/>
            <a:t>Standardform</a:t>
          </a:r>
          <a:endParaRPr lang="de-DE" sz="1200" dirty="0"/>
        </a:p>
      </dgm:t>
    </dgm:pt>
    <dgm:pt modelId="{7C817843-8BF7-4ED1-9CEC-3D982AF1E413}" type="parTrans" cxnId="{AE3B61E2-6E07-483F-9E97-B32B3190EB68}">
      <dgm:prSet/>
      <dgm:spPr/>
      <dgm:t>
        <a:bodyPr/>
        <a:lstStyle/>
        <a:p>
          <a:endParaRPr lang="de-DE"/>
        </a:p>
      </dgm:t>
    </dgm:pt>
    <dgm:pt modelId="{8A858007-E93A-441E-B84F-309FFEA34E78}" type="sibTrans" cxnId="{AE3B61E2-6E07-483F-9E97-B32B3190EB68}">
      <dgm:prSet/>
      <dgm:spPr/>
      <dgm:t>
        <a:bodyPr/>
        <a:lstStyle/>
        <a:p>
          <a:endParaRPr lang="de-DE"/>
        </a:p>
      </dgm:t>
    </dgm:pt>
    <dgm:pt modelId="{F2F25D57-951F-451E-9B7C-CA18CBBD039F}">
      <dgm:prSet custT="1"/>
      <dgm:spPr/>
      <dgm:t>
        <a:bodyPr/>
        <a:lstStyle/>
        <a:p>
          <a:r>
            <a:rPr lang="de-DE" sz="2000" dirty="0" err="1" smtClean="0"/>
            <a:t>Trisektrix</a:t>
          </a:r>
          <a:endParaRPr lang="de-DE" sz="2000" dirty="0" smtClean="0"/>
        </a:p>
        <a:p>
          <a:r>
            <a:rPr lang="de-DE" sz="2000" dirty="0" err="1" smtClean="0"/>
            <a:t>v.Maclaurin</a:t>
          </a:r>
          <a:endParaRPr lang="de-DE" sz="2000" dirty="0"/>
        </a:p>
      </dgm:t>
    </dgm:pt>
    <dgm:pt modelId="{9063E7AF-F805-4999-8FC1-D6588BA12E19}" type="parTrans" cxnId="{1029CDCE-6567-4C05-859A-2B584436388D}">
      <dgm:prSet/>
      <dgm:spPr/>
      <dgm:t>
        <a:bodyPr/>
        <a:lstStyle/>
        <a:p>
          <a:endParaRPr lang="de-DE"/>
        </a:p>
      </dgm:t>
    </dgm:pt>
    <dgm:pt modelId="{7938D4D6-D345-4685-AA21-B0E1882F7FEC}" type="sibTrans" cxnId="{1029CDCE-6567-4C05-859A-2B584436388D}">
      <dgm:prSet/>
      <dgm:spPr/>
      <dgm:t>
        <a:bodyPr/>
        <a:lstStyle/>
        <a:p>
          <a:endParaRPr lang="de-DE"/>
        </a:p>
      </dgm:t>
    </dgm:pt>
    <dgm:pt modelId="{2B848EA4-5E84-4D3D-9D0A-12DA55BC77C9}">
      <dgm:prSet custT="1"/>
      <dgm:spPr/>
      <dgm:t>
        <a:bodyPr/>
        <a:lstStyle/>
        <a:p>
          <a:r>
            <a:rPr lang="de-DE" sz="2000" dirty="0" smtClean="0"/>
            <a:t>Lemniskate</a:t>
          </a:r>
          <a:endParaRPr lang="de-DE" sz="1700" dirty="0"/>
        </a:p>
      </dgm:t>
    </dgm:pt>
    <dgm:pt modelId="{9AF8FDFD-4F98-430A-BB47-E4DFD0E59EA5}" type="parTrans" cxnId="{D7B17C5D-1C29-43DA-AACF-27C15B51849B}">
      <dgm:prSet/>
      <dgm:spPr/>
      <dgm:t>
        <a:bodyPr/>
        <a:lstStyle/>
        <a:p>
          <a:endParaRPr lang="de-DE"/>
        </a:p>
      </dgm:t>
    </dgm:pt>
    <dgm:pt modelId="{7F84577A-BFA8-454F-9CDE-6893DBCBE2C9}" type="sibTrans" cxnId="{D7B17C5D-1C29-43DA-AACF-27C15B51849B}">
      <dgm:prSet/>
      <dgm:spPr/>
      <dgm:t>
        <a:bodyPr/>
        <a:lstStyle/>
        <a:p>
          <a:endParaRPr lang="de-DE"/>
        </a:p>
      </dgm:t>
    </dgm:pt>
    <dgm:pt modelId="{6CBF3CFE-5D26-4358-8E1A-275C403BBEB0}">
      <dgm:prSet/>
      <dgm:spPr/>
      <dgm:t>
        <a:bodyPr/>
        <a:lstStyle/>
        <a:p>
          <a:r>
            <a:rPr lang="de-DE" dirty="0" smtClean="0"/>
            <a:t>Kardioide</a:t>
          </a:r>
          <a:endParaRPr lang="de-DE" dirty="0"/>
        </a:p>
      </dgm:t>
    </dgm:pt>
    <dgm:pt modelId="{A4F7A559-2707-476C-9491-35192993CBD1}" type="parTrans" cxnId="{DF1D1F10-6BE4-457D-A064-6FF8B931AAF0}">
      <dgm:prSet/>
      <dgm:spPr/>
      <dgm:t>
        <a:bodyPr/>
        <a:lstStyle/>
        <a:p>
          <a:endParaRPr lang="de-DE"/>
        </a:p>
      </dgm:t>
    </dgm:pt>
    <dgm:pt modelId="{D7A7EFA4-ED0D-4D9C-9BE8-AFCCDDAED3D9}" type="sibTrans" cxnId="{DF1D1F10-6BE4-457D-A064-6FF8B931AAF0}">
      <dgm:prSet/>
      <dgm:spPr/>
      <dgm:t>
        <a:bodyPr/>
        <a:lstStyle/>
        <a:p>
          <a:endParaRPr lang="de-DE"/>
        </a:p>
      </dgm:t>
    </dgm:pt>
    <dgm:pt modelId="{3BB34BA5-CAAD-4374-91D6-F7797881CBD7}">
      <dgm:prSet custT="1"/>
      <dgm:spPr>
        <a:solidFill>
          <a:srgbClr val="FF0000">
            <a:alpha val="90000"/>
          </a:srgbClr>
        </a:solidFill>
      </dgm:spPr>
      <dgm:t>
        <a:bodyPr vert="vert"/>
        <a:lstStyle/>
        <a:p>
          <a:r>
            <a:rPr lang="de-DE" sz="2800" dirty="0" smtClean="0">
              <a:solidFill>
                <a:schemeClr val="bg1"/>
              </a:solidFill>
            </a:rPr>
            <a:t>Erfindungen</a:t>
          </a:r>
          <a:endParaRPr lang="de-DE" sz="1400" dirty="0">
            <a:solidFill>
              <a:schemeClr val="bg1"/>
            </a:solidFill>
          </a:endParaRPr>
        </a:p>
      </dgm:t>
    </dgm:pt>
    <dgm:pt modelId="{6D449101-CD69-4F9C-9C1B-D87815798A82}" type="parTrans" cxnId="{7DED7F73-973E-4C5F-9D99-B6837DE20E56}">
      <dgm:prSet/>
      <dgm:spPr/>
      <dgm:t>
        <a:bodyPr/>
        <a:lstStyle/>
        <a:p>
          <a:endParaRPr lang="de-DE"/>
        </a:p>
      </dgm:t>
    </dgm:pt>
    <dgm:pt modelId="{00E5A308-6AB4-4C2D-9393-379C3584A00C}" type="sibTrans" cxnId="{7DED7F73-973E-4C5F-9D99-B6837DE20E56}">
      <dgm:prSet/>
      <dgm:spPr/>
      <dgm:t>
        <a:bodyPr/>
        <a:lstStyle/>
        <a:p>
          <a:endParaRPr lang="de-DE"/>
        </a:p>
      </dgm:t>
    </dgm:pt>
    <dgm:pt modelId="{AA8BB5A1-534C-414F-AF20-4BD2C5231DC3}" type="pres">
      <dgm:prSet presAssocID="{F91A5C8B-D7C3-49CC-90A8-DF2CF57FEB5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3C294E5-0834-443F-B993-F1642E55DB4A}" type="pres">
      <dgm:prSet presAssocID="{475EA3AE-F242-4E10-8B04-C9ABDC9CD736}" presName="hierRoot1" presStyleCnt="0"/>
      <dgm:spPr/>
    </dgm:pt>
    <dgm:pt modelId="{9BEE3E79-BF80-4092-AD7C-F07BB1AA9879}" type="pres">
      <dgm:prSet presAssocID="{475EA3AE-F242-4E10-8B04-C9ABDC9CD736}" presName="composite" presStyleCnt="0"/>
      <dgm:spPr/>
    </dgm:pt>
    <dgm:pt modelId="{F6C6CBEF-AA40-481E-A69B-EB66E60C3F84}" type="pres">
      <dgm:prSet presAssocID="{475EA3AE-F242-4E10-8B04-C9ABDC9CD736}" presName="background" presStyleLbl="node0" presStyleIdx="0" presStyleCnt="1"/>
      <dgm:spPr/>
    </dgm:pt>
    <dgm:pt modelId="{9F4433AC-6352-45E7-9F62-5F19B7B9CF45}" type="pres">
      <dgm:prSet presAssocID="{475EA3AE-F242-4E10-8B04-C9ABDC9CD736}" presName="text" presStyleLbl="fgAcc0" presStyleIdx="0" presStyleCnt="1" custScaleX="228454" custScaleY="13571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BBFD4D7-EE61-42CD-89E7-26A5635FFCD5}" type="pres">
      <dgm:prSet presAssocID="{475EA3AE-F242-4E10-8B04-C9ABDC9CD736}" presName="hierChild2" presStyleCnt="0"/>
      <dgm:spPr/>
    </dgm:pt>
    <dgm:pt modelId="{8A2E043A-E791-48CA-9917-62A9659EE972}" type="pres">
      <dgm:prSet presAssocID="{A111F66C-FA0D-45ED-B943-6A7C40D5AB86}" presName="Name10" presStyleLbl="parChTrans1D2" presStyleIdx="0" presStyleCnt="5"/>
      <dgm:spPr/>
      <dgm:t>
        <a:bodyPr/>
        <a:lstStyle/>
        <a:p>
          <a:endParaRPr lang="de-DE"/>
        </a:p>
      </dgm:t>
    </dgm:pt>
    <dgm:pt modelId="{6F266CA9-6E71-4220-B1F0-774F982640C1}" type="pres">
      <dgm:prSet presAssocID="{839EC490-A085-4856-91D5-3287A0DD7E58}" presName="hierRoot2" presStyleCnt="0"/>
      <dgm:spPr/>
    </dgm:pt>
    <dgm:pt modelId="{2F6C9397-465C-457B-A744-C88D9C347CDA}" type="pres">
      <dgm:prSet presAssocID="{839EC490-A085-4856-91D5-3287A0DD7E58}" presName="composite2" presStyleCnt="0"/>
      <dgm:spPr/>
    </dgm:pt>
    <dgm:pt modelId="{A52E2CE2-2D82-46BE-91CB-B9930F879FDC}" type="pres">
      <dgm:prSet presAssocID="{839EC490-A085-4856-91D5-3287A0DD7E58}" presName="background2" presStyleLbl="node2" presStyleIdx="0" presStyleCnt="5"/>
      <dgm:spPr/>
    </dgm:pt>
    <dgm:pt modelId="{8A6D0F6A-D5CB-4755-9CEC-62933BF06E83}" type="pres">
      <dgm:prSet presAssocID="{839EC490-A085-4856-91D5-3287A0DD7E58}" presName="text2" presStyleLbl="fgAcc2" presStyleIdx="0" presStyleCnt="5" custScaleX="17317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4386EF6-2C62-45FA-8AC6-0D32D8145619}" type="pres">
      <dgm:prSet presAssocID="{839EC490-A085-4856-91D5-3287A0DD7E58}" presName="hierChild3" presStyleCnt="0"/>
      <dgm:spPr/>
    </dgm:pt>
    <dgm:pt modelId="{FFA7E69B-4DB0-4D59-B6B0-C99712AF8AE7}" type="pres">
      <dgm:prSet presAssocID="{7CB8C066-C4C8-434B-986E-64D7390B7F24}" presName="Name17" presStyleLbl="parChTrans1D3" presStyleIdx="0" presStyleCnt="2"/>
      <dgm:spPr/>
      <dgm:t>
        <a:bodyPr/>
        <a:lstStyle/>
        <a:p>
          <a:endParaRPr lang="de-DE"/>
        </a:p>
      </dgm:t>
    </dgm:pt>
    <dgm:pt modelId="{46D2C5B7-6537-4B7F-A620-909877035B56}" type="pres">
      <dgm:prSet presAssocID="{DE496192-9359-432F-B1FA-AE32E0666FF1}" presName="hierRoot3" presStyleCnt="0"/>
      <dgm:spPr/>
    </dgm:pt>
    <dgm:pt modelId="{1AA7DFDE-4E75-49C4-9969-52EB3C3D3497}" type="pres">
      <dgm:prSet presAssocID="{DE496192-9359-432F-B1FA-AE32E0666FF1}" presName="composite3" presStyleCnt="0"/>
      <dgm:spPr/>
    </dgm:pt>
    <dgm:pt modelId="{C6E54373-7DD8-4003-88C3-7AEC8F6F1D42}" type="pres">
      <dgm:prSet presAssocID="{DE496192-9359-432F-B1FA-AE32E0666FF1}" presName="background3" presStyleLbl="node3" presStyleIdx="0" presStyleCnt="2"/>
      <dgm:spPr/>
    </dgm:pt>
    <dgm:pt modelId="{6354A5EF-CBAE-4DD2-B952-C706C021A24A}" type="pres">
      <dgm:prSet presAssocID="{DE496192-9359-432F-B1FA-AE32E0666FF1}" presName="text3" presStyleLbl="fgAcc3" presStyleIdx="0" presStyleCnt="2" custScaleX="15300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1831BEA-3840-48F1-8265-AB6BC1DE7E9F}" type="pres">
      <dgm:prSet presAssocID="{DE496192-9359-432F-B1FA-AE32E0666FF1}" presName="hierChild4" presStyleCnt="0"/>
      <dgm:spPr/>
    </dgm:pt>
    <dgm:pt modelId="{6FB94258-8C2C-493F-B9EF-ECA0B57E9B9D}" type="pres">
      <dgm:prSet presAssocID="{E8B65585-C23C-4701-A776-516F47DB3852}" presName="Name17" presStyleLbl="parChTrans1D3" presStyleIdx="1" presStyleCnt="2"/>
      <dgm:spPr/>
      <dgm:t>
        <a:bodyPr/>
        <a:lstStyle/>
        <a:p>
          <a:endParaRPr lang="de-DE"/>
        </a:p>
      </dgm:t>
    </dgm:pt>
    <dgm:pt modelId="{2932BB3B-75CB-4D23-A782-9F8D5FF0F012}" type="pres">
      <dgm:prSet presAssocID="{D89BB9D5-71FE-4674-B3F6-E3FFFE493165}" presName="hierRoot3" presStyleCnt="0"/>
      <dgm:spPr/>
    </dgm:pt>
    <dgm:pt modelId="{7A84DDA2-58FA-445E-825F-999557098D40}" type="pres">
      <dgm:prSet presAssocID="{D89BB9D5-71FE-4674-B3F6-E3FFFE493165}" presName="composite3" presStyleCnt="0"/>
      <dgm:spPr/>
    </dgm:pt>
    <dgm:pt modelId="{F939FE40-24C2-4CF9-86CD-0AACEFD702A6}" type="pres">
      <dgm:prSet presAssocID="{D89BB9D5-71FE-4674-B3F6-E3FFFE493165}" presName="background3" presStyleLbl="node3" presStyleIdx="1" presStyleCnt="2"/>
      <dgm:spPr/>
    </dgm:pt>
    <dgm:pt modelId="{B41CD89C-F8AF-49BC-80AF-8FC15DD0E131}" type="pres">
      <dgm:prSet presAssocID="{D89BB9D5-71FE-4674-B3F6-E3FFFE493165}" presName="text3" presStyleLbl="fgAcc3" presStyleIdx="1" presStyleCnt="2" custScaleX="9690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0DDF989-0223-4343-8EC5-F9E6E77C3EF8}" type="pres">
      <dgm:prSet presAssocID="{D89BB9D5-71FE-4674-B3F6-E3FFFE493165}" presName="hierChild4" presStyleCnt="0"/>
      <dgm:spPr/>
    </dgm:pt>
    <dgm:pt modelId="{94E2BD53-7732-4C7E-9F5E-455A7C1C7826}" type="pres">
      <dgm:prSet presAssocID="{A4F7A559-2707-476C-9491-35192993CBD1}" presName="Name23" presStyleLbl="parChTrans1D4" presStyleIdx="0" presStyleCnt="1"/>
      <dgm:spPr/>
      <dgm:t>
        <a:bodyPr/>
        <a:lstStyle/>
        <a:p>
          <a:endParaRPr lang="de-DE"/>
        </a:p>
      </dgm:t>
    </dgm:pt>
    <dgm:pt modelId="{8F680592-934B-489C-9399-649D250F5C62}" type="pres">
      <dgm:prSet presAssocID="{6CBF3CFE-5D26-4358-8E1A-275C403BBEB0}" presName="hierRoot4" presStyleCnt="0"/>
      <dgm:spPr/>
    </dgm:pt>
    <dgm:pt modelId="{2DC64F92-9760-4A2E-A800-CC2378FC7012}" type="pres">
      <dgm:prSet presAssocID="{6CBF3CFE-5D26-4358-8E1A-275C403BBEB0}" presName="composite4" presStyleCnt="0"/>
      <dgm:spPr/>
    </dgm:pt>
    <dgm:pt modelId="{D9E00FCE-5346-4047-BE7C-930CCE4739DC}" type="pres">
      <dgm:prSet presAssocID="{6CBF3CFE-5D26-4358-8E1A-275C403BBEB0}" presName="background4" presStyleLbl="node4" presStyleIdx="0" presStyleCnt="1"/>
      <dgm:spPr/>
    </dgm:pt>
    <dgm:pt modelId="{107B93F0-BD44-42A3-9282-EDFACDB21945}" type="pres">
      <dgm:prSet presAssocID="{6CBF3CFE-5D26-4358-8E1A-275C403BBEB0}" presName="text4" presStyleLbl="fgAcc4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82958A1-AFE1-4A85-A64A-4FED10CDC52A}" type="pres">
      <dgm:prSet presAssocID="{6CBF3CFE-5D26-4358-8E1A-275C403BBEB0}" presName="hierChild5" presStyleCnt="0"/>
      <dgm:spPr/>
    </dgm:pt>
    <dgm:pt modelId="{F2ED5BA3-277B-459B-812B-56BA677A7C6E}" type="pres">
      <dgm:prSet presAssocID="{7C817843-8BF7-4ED1-9CEC-3D982AF1E413}" presName="Name10" presStyleLbl="parChTrans1D2" presStyleIdx="1" presStyleCnt="5"/>
      <dgm:spPr/>
      <dgm:t>
        <a:bodyPr/>
        <a:lstStyle/>
        <a:p>
          <a:endParaRPr lang="de-DE"/>
        </a:p>
      </dgm:t>
    </dgm:pt>
    <dgm:pt modelId="{50B0CFD0-228D-4B50-AFFE-A7994DD8B73B}" type="pres">
      <dgm:prSet presAssocID="{7E6F1DF6-634C-4C8E-A47A-CCC39D824307}" presName="hierRoot2" presStyleCnt="0"/>
      <dgm:spPr/>
    </dgm:pt>
    <dgm:pt modelId="{D6AAE39C-B307-43FD-9168-71C65165B617}" type="pres">
      <dgm:prSet presAssocID="{7E6F1DF6-634C-4C8E-A47A-CCC39D824307}" presName="composite2" presStyleCnt="0"/>
      <dgm:spPr/>
    </dgm:pt>
    <dgm:pt modelId="{C808B1D6-DD94-40F7-9E46-B536AA7C85C3}" type="pres">
      <dgm:prSet presAssocID="{7E6F1DF6-634C-4C8E-A47A-CCC39D824307}" presName="background2" presStyleLbl="node2" presStyleIdx="1" presStyleCnt="5"/>
      <dgm:spPr/>
    </dgm:pt>
    <dgm:pt modelId="{8CA7DA52-47FE-473E-B79A-25DB54CC45BB}" type="pres">
      <dgm:prSet presAssocID="{7E6F1DF6-634C-4C8E-A47A-CCC39D824307}" presName="text2" presStyleLbl="fgAcc2" presStyleIdx="1" presStyleCnt="5" custScaleX="153212" custScaleY="181569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24674D4-F39F-4D70-8F1A-BD9952DF8B98}" type="pres">
      <dgm:prSet presAssocID="{7E6F1DF6-634C-4C8E-A47A-CCC39D824307}" presName="hierChild3" presStyleCnt="0"/>
      <dgm:spPr/>
    </dgm:pt>
    <dgm:pt modelId="{F49876A6-5102-43E6-96ED-1ADC980E8C79}" type="pres">
      <dgm:prSet presAssocID="{9063E7AF-F805-4999-8FC1-D6588BA12E19}" presName="Name10" presStyleLbl="parChTrans1D2" presStyleIdx="2" presStyleCnt="5"/>
      <dgm:spPr/>
      <dgm:t>
        <a:bodyPr/>
        <a:lstStyle/>
        <a:p>
          <a:endParaRPr lang="de-DE"/>
        </a:p>
      </dgm:t>
    </dgm:pt>
    <dgm:pt modelId="{507C8E99-E447-4511-8357-FBC441EBB5FB}" type="pres">
      <dgm:prSet presAssocID="{F2F25D57-951F-451E-9B7C-CA18CBBD039F}" presName="hierRoot2" presStyleCnt="0"/>
      <dgm:spPr/>
    </dgm:pt>
    <dgm:pt modelId="{E70D238C-D64A-4339-8DF9-4BB222A66C67}" type="pres">
      <dgm:prSet presAssocID="{F2F25D57-951F-451E-9B7C-CA18CBBD039F}" presName="composite2" presStyleCnt="0"/>
      <dgm:spPr/>
    </dgm:pt>
    <dgm:pt modelId="{7A70A547-B9BB-48D2-AE40-979221F6A834}" type="pres">
      <dgm:prSet presAssocID="{F2F25D57-951F-451E-9B7C-CA18CBBD039F}" presName="background2" presStyleLbl="node2" presStyleIdx="2" presStyleCnt="5"/>
      <dgm:spPr/>
    </dgm:pt>
    <dgm:pt modelId="{EB02DB33-C184-4A4C-A75C-7AF012A4AA51}" type="pres">
      <dgm:prSet presAssocID="{F2F25D57-951F-451E-9B7C-CA18CBBD039F}" presName="text2" presStyleLbl="fgAcc2" presStyleIdx="2" presStyleCnt="5" custScaleX="160304" custScaleY="178723" custLinFactNeighborX="-7485" custLinFactNeighborY="227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877F95D-F09E-4D26-A28B-5970D2A3B1DF}" type="pres">
      <dgm:prSet presAssocID="{F2F25D57-951F-451E-9B7C-CA18CBBD039F}" presName="hierChild3" presStyleCnt="0"/>
      <dgm:spPr/>
    </dgm:pt>
    <dgm:pt modelId="{15A46A00-A310-4DBC-A789-0FDC4FCB0EBE}" type="pres">
      <dgm:prSet presAssocID="{9AF8FDFD-4F98-430A-BB47-E4DFD0E59EA5}" presName="Name10" presStyleLbl="parChTrans1D2" presStyleIdx="3" presStyleCnt="5"/>
      <dgm:spPr/>
      <dgm:t>
        <a:bodyPr/>
        <a:lstStyle/>
        <a:p>
          <a:endParaRPr lang="de-DE"/>
        </a:p>
      </dgm:t>
    </dgm:pt>
    <dgm:pt modelId="{6A130435-5BE4-4D52-8D0A-4EA957BCBB61}" type="pres">
      <dgm:prSet presAssocID="{2B848EA4-5E84-4D3D-9D0A-12DA55BC77C9}" presName="hierRoot2" presStyleCnt="0"/>
      <dgm:spPr/>
    </dgm:pt>
    <dgm:pt modelId="{C04F1D83-C5E7-4791-8ED7-ABAAB505DA15}" type="pres">
      <dgm:prSet presAssocID="{2B848EA4-5E84-4D3D-9D0A-12DA55BC77C9}" presName="composite2" presStyleCnt="0"/>
      <dgm:spPr/>
    </dgm:pt>
    <dgm:pt modelId="{CFD96589-392B-4667-BC54-3139FFA413C1}" type="pres">
      <dgm:prSet presAssocID="{2B848EA4-5E84-4D3D-9D0A-12DA55BC77C9}" presName="background2" presStyleLbl="node2" presStyleIdx="3" presStyleCnt="5"/>
      <dgm:spPr/>
    </dgm:pt>
    <dgm:pt modelId="{A867482F-9145-4B27-9B16-65390ED616B7}" type="pres">
      <dgm:prSet presAssocID="{2B848EA4-5E84-4D3D-9D0A-12DA55BC77C9}" presName="text2" presStyleLbl="fgAcc2" presStyleIdx="3" presStyleCnt="5" custScaleX="160740" custLinFactNeighborX="1724" custLinFactNeighborY="227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CE02517-38E7-4AB1-B8BE-F52EB122B132}" type="pres">
      <dgm:prSet presAssocID="{2B848EA4-5E84-4D3D-9D0A-12DA55BC77C9}" presName="hierChild3" presStyleCnt="0"/>
      <dgm:spPr/>
    </dgm:pt>
    <dgm:pt modelId="{28755785-8FFA-494F-9212-45C9FC7F12F4}" type="pres">
      <dgm:prSet presAssocID="{6D449101-CD69-4F9C-9C1B-D87815798A82}" presName="Name10" presStyleLbl="parChTrans1D2" presStyleIdx="4" presStyleCnt="5"/>
      <dgm:spPr/>
      <dgm:t>
        <a:bodyPr/>
        <a:lstStyle/>
        <a:p>
          <a:endParaRPr lang="de-DE"/>
        </a:p>
      </dgm:t>
    </dgm:pt>
    <dgm:pt modelId="{AC9A2667-412F-4BC1-B462-8B146DBCE6B8}" type="pres">
      <dgm:prSet presAssocID="{3BB34BA5-CAAD-4374-91D6-F7797881CBD7}" presName="hierRoot2" presStyleCnt="0"/>
      <dgm:spPr/>
    </dgm:pt>
    <dgm:pt modelId="{1D9ACAE3-F1A4-40E4-8166-410F772E5C11}" type="pres">
      <dgm:prSet presAssocID="{3BB34BA5-CAAD-4374-91D6-F7797881CBD7}" presName="composite2" presStyleCnt="0"/>
      <dgm:spPr/>
    </dgm:pt>
    <dgm:pt modelId="{73DA567C-C5C6-454C-9B58-2ABCD92F9E99}" type="pres">
      <dgm:prSet presAssocID="{3BB34BA5-CAAD-4374-91D6-F7797881CBD7}" presName="background2" presStyleLbl="node2" presStyleIdx="4" presStyleCnt="5"/>
      <dgm:spPr/>
    </dgm:pt>
    <dgm:pt modelId="{47669442-4E73-4216-B40B-5D50CFC21111}" type="pres">
      <dgm:prSet presAssocID="{3BB34BA5-CAAD-4374-91D6-F7797881CBD7}" presName="text2" presStyleLbl="fgAcc2" presStyleIdx="4" presStyleCnt="5" custScaleY="410413" custLinFactNeighborX="148" custLinFactNeighborY="48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8C6E0C5-ED35-4F0A-878E-3D941754138D}" type="pres">
      <dgm:prSet presAssocID="{3BB34BA5-CAAD-4374-91D6-F7797881CBD7}" presName="hierChild3" presStyleCnt="0"/>
      <dgm:spPr/>
    </dgm:pt>
  </dgm:ptLst>
  <dgm:cxnLst>
    <dgm:cxn modelId="{310E7BA8-EE3F-44AC-9B2C-AD95E24B364E}" type="presOf" srcId="{475EA3AE-F242-4E10-8B04-C9ABDC9CD736}" destId="{9F4433AC-6352-45E7-9F62-5F19B7B9CF45}" srcOrd="0" destOrd="0" presId="urn:microsoft.com/office/officeart/2005/8/layout/hierarchy1"/>
    <dgm:cxn modelId="{D237EE35-CE23-49A8-B6A7-ED5D4A9DD243}" type="presOf" srcId="{A4F7A559-2707-476C-9491-35192993CBD1}" destId="{94E2BD53-7732-4C7E-9F5E-455A7C1C7826}" srcOrd="0" destOrd="0" presId="urn:microsoft.com/office/officeart/2005/8/layout/hierarchy1"/>
    <dgm:cxn modelId="{51FBA98D-2380-49BF-AABC-3FE811370B74}" srcId="{839EC490-A085-4856-91D5-3287A0DD7E58}" destId="{D89BB9D5-71FE-4674-B3F6-E3FFFE493165}" srcOrd="1" destOrd="0" parTransId="{E8B65585-C23C-4701-A776-516F47DB3852}" sibTransId="{F3CE0511-315B-4A33-829A-D0358653E39F}"/>
    <dgm:cxn modelId="{5E3FE275-7A32-4A70-A14E-BF3104FF1A5C}" type="presOf" srcId="{2B848EA4-5E84-4D3D-9D0A-12DA55BC77C9}" destId="{A867482F-9145-4B27-9B16-65390ED616B7}" srcOrd="0" destOrd="0" presId="urn:microsoft.com/office/officeart/2005/8/layout/hierarchy1"/>
    <dgm:cxn modelId="{6FD3E66A-3BC3-4AC2-9192-8388C329579C}" srcId="{F91A5C8B-D7C3-49CC-90A8-DF2CF57FEB57}" destId="{475EA3AE-F242-4E10-8B04-C9ABDC9CD736}" srcOrd="0" destOrd="0" parTransId="{F4DF85AC-ACAD-4361-9C86-0617C7A680B6}" sibTransId="{E5BC6E0D-07F3-4D68-B075-57BE7A08A4CD}"/>
    <dgm:cxn modelId="{84816452-0968-4AF4-9F0A-B7A70E19DB02}" type="presOf" srcId="{7E6F1DF6-634C-4C8E-A47A-CCC39D824307}" destId="{8CA7DA52-47FE-473E-B79A-25DB54CC45BB}" srcOrd="0" destOrd="0" presId="urn:microsoft.com/office/officeart/2005/8/layout/hierarchy1"/>
    <dgm:cxn modelId="{BC8F8C22-BBD0-4A4A-AC84-3BE5D0CA30F1}" type="presOf" srcId="{6CBF3CFE-5D26-4358-8E1A-275C403BBEB0}" destId="{107B93F0-BD44-42A3-9282-EDFACDB21945}" srcOrd="0" destOrd="0" presId="urn:microsoft.com/office/officeart/2005/8/layout/hierarchy1"/>
    <dgm:cxn modelId="{11225173-47D9-4ED5-B5C0-3387E98ADD9B}" type="presOf" srcId="{D89BB9D5-71FE-4674-B3F6-E3FFFE493165}" destId="{B41CD89C-F8AF-49BC-80AF-8FC15DD0E131}" srcOrd="0" destOrd="0" presId="urn:microsoft.com/office/officeart/2005/8/layout/hierarchy1"/>
    <dgm:cxn modelId="{85F6F996-0B19-4625-BB10-CBF6968EDC16}" type="presOf" srcId="{7C817843-8BF7-4ED1-9CEC-3D982AF1E413}" destId="{F2ED5BA3-277B-459B-812B-56BA677A7C6E}" srcOrd="0" destOrd="0" presId="urn:microsoft.com/office/officeart/2005/8/layout/hierarchy1"/>
    <dgm:cxn modelId="{3246C54E-6A29-4828-BAEA-336F0F8CD6B9}" type="presOf" srcId="{7CB8C066-C4C8-434B-986E-64D7390B7F24}" destId="{FFA7E69B-4DB0-4D59-B6B0-C99712AF8AE7}" srcOrd="0" destOrd="0" presId="urn:microsoft.com/office/officeart/2005/8/layout/hierarchy1"/>
    <dgm:cxn modelId="{1029CDCE-6567-4C05-859A-2B584436388D}" srcId="{475EA3AE-F242-4E10-8B04-C9ABDC9CD736}" destId="{F2F25D57-951F-451E-9B7C-CA18CBBD039F}" srcOrd="2" destOrd="0" parTransId="{9063E7AF-F805-4999-8FC1-D6588BA12E19}" sibTransId="{7938D4D6-D345-4685-AA21-B0E1882F7FEC}"/>
    <dgm:cxn modelId="{EFCD1777-CF23-46BB-BFDC-6191DAA1A3CF}" srcId="{475EA3AE-F242-4E10-8B04-C9ABDC9CD736}" destId="{839EC490-A085-4856-91D5-3287A0DD7E58}" srcOrd="0" destOrd="0" parTransId="{A111F66C-FA0D-45ED-B943-6A7C40D5AB86}" sibTransId="{E32559FB-DA57-4BD2-999C-5656409F98E3}"/>
    <dgm:cxn modelId="{B43B323E-8607-4AAD-BA84-410A9D23DFE4}" type="presOf" srcId="{A111F66C-FA0D-45ED-B943-6A7C40D5AB86}" destId="{8A2E043A-E791-48CA-9917-62A9659EE972}" srcOrd="0" destOrd="0" presId="urn:microsoft.com/office/officeart/2005/8/layout/hierarchy1"/>
    <dgm:cxn modelId="{0D63DFE0-9817-45FF-8FDA-F11E2E19D285}" srcId="{839EC490-A085-4856-91D5-3287A0DD7E58}" destId="{DE496192-9359-432F-B1FA-AE32E0666FF1}" srcOrd="0" destOrd="0" parTransId="{7CB8C066-C4C8-434B-986E-64D7390B7F24}" sibTransId="{3EF2804E-5148-4E84-8175-273A8ADCEC84}"/>
    <dgm:cxn modelId="{2E2CD4D6-87DA-496D-9CD2-2E5D7A2FF38D}" type="presOf" srcId="{9AF8FDFD-4F98-430A-BB47-E4DFD0E59EA5}" destId="{15A46A00-A310-4DBC-A789-0FDC4FCB0EBE}" srcOrd="0" destOrd="0" presId="urn:microsoft.com/office/officeart/2005/8/layout/hierarchy1"/>
    <dgm:cxn modelId="{83B3E13E-6B22-4AB6-BA95-6427A28C89DB}" type="presOf" srcId="{F91A5C8B-D7C3-49CC-90A8-DF2CF57FEB57}" destId="{AA8BB5A1-534C-414F-AF20-4BD2C5231DC3}" srcOrd="0" destOrd="0" presId="urn:microsoft.com/office/officeart/2005/8/layout/hierarchy1"/>
    <dgm:cxn modelId="{DF1D1F10-6BE4-457D-A064-6FF8B931AAF0}" srcId="{D89BB9D5-71FE-4674-B3F6-E3FFFE493165}" destId="{6CBF3CFE-5D26-4358-8E1A-275C403BBEB0}" srcOrd="0" destOrd="0" parTransId="{A4F7A559-2707-476C-9491-35192993CBD1}" sibTransId="{D7A7EFA4-ED0D-4D9C-9BE8-AFCCDDAED3D9}"/>
    <dgm:cxn modelId="{0B86124E-2295-4F15-BCAA-9DB2AE4A7888}" type="presOf" srcId="{6D449101-CD69-4F9C-9C1B-D87815798A82}" destId="{28755785-8FFA-494F-9212-45C9FC7F12F4}" srcOrd="0" destOrd="0" presId="urn:microsoft.com/office/officeart/2005/8/layout/hierarchy1"/>
    <dgm:cxn modelId="{94003BD9-1377-46F9-AE22-31BE06A3A44F}" type="presOf" srcId="{F2F25D57-951F-451E-9B7C-CA18CBBD039F}" destId="{EB02DB33-C184-4A4C-A75C-7AF012A4AA51}" srcOrd="0" destOrd="0" presId="urn:microsoft.com/office/officeart/2005/8/layout/hierarchy1"/>
    <dgm:cxn modelId="{D7B17C5D-1C29-43DA-AACF-27C15B51849B}" srcId="{475EA3AE-F242-4E10-8B04-C9ABDC9CD736}" destId="{2B848EA4-5E84-4D3D-9D0A-12DA55BC77C9}" srcOrd="3" destOrd="0" parTransId="{9AF8FDFD-4F98-430A-BB47-E4DFD0E59EA5}" sibTransId="{7F84577A-BFA8-454F-9CDE-6893DBCBE2C9}"/>
    <dgm:cxn modelId="{7DED7F73-973E-4C5F-9D99-B6837DE20E56}" srcId="{475EA3AE-F242-4E10-8B04-C9ABDC9CD736}" destId="{3BB34BA5-CAAD-4374-91D6-F7797881CBD7}" srcOrd="4" destOrd="0" parTransId="{6D449101-CD69-4F9C-9C1B-D87815798A82}" sibTransId="{00E5A308-6AB4-4C2D-9393-379C3584A00C}"/>
    <dgm:cxn modelId="{6CB6AA74-F10E-4A33-BA4E-92B76881BAC3}" type="presOf" srcId="{DE496192-9359-432F-B1FA-AE32E0666FF1}" destId="{6354A5EF-CBAE-4DD2-B952-C706C021A24A}" srcOrd="0" destOrd="0" presId="urn:microsoft.com/office/officeart/2005/8/layout/hierarchy1"/>
    <dgm:cxn modelId="{A0878748-365A-4FEA-B9F4-02A93F1BCDE9}" type="presOf" srcId="{3BB34BA5-CAAD-4374-91D6-F7797881CBD7}" destId="{47669442-4E73-4216-B40B-5D50CFC21111}" srcOrd="0" destOrd="0" presId="urn:microsoft.com/office/officeart/2005/8/layout/hierarchy1"/>
    <dgm:cxn modelId="{C76FE76F-7409-4CEF-9F7D-C4A4FECDE3B2}" type="presOf" srcId="{839EC490-A085-4856-91D5-3287A0DD7E58}" destId="{8A6D0F6A-D5CB-4755-9CEC-62933BF06E83}" srcOrd="0" destOrd="0" presId="urn:microsoft.com/office/officeart/2005/8/layout/hierarchy1"/>
    <dgm:cxn modelId="{E711106A-C495-4374-959B-E644759AB92F}" type="presOf" srcId="{E8B65585-C23C-4701-A776-516F47DB3852}" destId="{6FB94258-8C2C-493F-B9EF-ECA0B57E9B9D}" srcOrd="0" destOrd="0" presId="urn:microsoft.com/office/officeart/2005/8/layout/hierarchy1"/>
    <dgm:cxn modelId="{A12171C6-930C-4D93-91FE-7B6E6401DF53}" type="presOf" srcId="{9063E7AF-F805-4999-8FC1-D6588BA12E19}" destId="{F49876A6-5102-43E6-96ED-1ADC980E8C79}" srcOrd="0" destOrd="0" presId="urn:microsoft.com/office/officeart/2005/8/layout/hierarchy1"/>
    <dgm:cxn modelId="{AE3B61E2-6E07-483F-9E97-B32B3190EB68}" srcId="{475EA3AE-F242-4E10-8B04-C9ABDC9CD736}" destId="{7E6F1DF6-634C-4C8E-A47A-CCC39D824307}" srcOrd="1" destOrd="0" parTransId="{7C817843-8BF7-4ED1-9CEC-3D982AF1E413}" sibTransId="{8A858007-E93A-441E-B84F-309FFEA34E78}"/>
    <dgm:cxn modelId="{29E4FFFD-1DBF-4E77-8FA7-B173748F5818}" type="presParOf" srcId="{AA8BB5A1-534C-414F-AF20-4BD2C5231DC3}" destId="{63C294E5-0834-443F-B993-F1642E55DB4A}" srcOrd="0" destOrd="0" presId="urn:microsoft.com/office/officeart/2005/8/layout/hierarchy1"/>
    <dgm:cxn modelId="{47AFCED9-C2BD-465F-BCA3-5D9303210C0D}" type="presParOf" srcId="{63C294E5-0834-443F-B993-F1642E55DB4A}" destId="{9BEE3E79-BF80-4092-AD7C-F07BB1AA9879}" srcOrd="0" destOrd="0" presId="urn:microsoft.com/office/officeart/2005/8/layout/hierarchy1"/>
    <dgm:cxn modelId="{DCC20D0F-9D63-4126-B850-A7A7AB66063B}" type="presParOf" srcId="{9BEE3E79-BF80-4092-AD7C-F07BB1AA9879}" destId="{F6C6CBEF-AA40-481E-A69B-EB66E60C3F84}" srcOrd="0" destOrd="0" presId="urn:microsoft.com/office/officeart/2005/8/layout/hierarchy1"/>
    <dgm:cxn modelId="{EDB5E1F1-FA92-4150-99CF-6EDBBC27F2A1}" type="presParOf" srcId="{9BEE3E79-BF80-4092-AD7C-F07BB1AA9879}" destId="{9F4433AC-6352-45E7-9F62-5F19B7B9CF45}" srcOrd="1" destOrd="0" presId="urn:microsoft.com/office/officeart/2005/8/layout/hierarchy1"/>
    <dgm:cxn modelId="{AE41F811-BBCB-4766-8833-A198D67584B1}" type="presParOf" srcId="{63C294E5-0834-443F-B993-F1642E55DB4A}" destId="{4BBFD4D7-EE61-42CD-89E7-26A5635FFCD5}" srcOrd="1" destOrd="0" presId="urn:microsoft.com/office/officeart/2005/8/layout/hierarchy1"/>
    <dgm:cxn modelId="{CDD544C1-2617-4ACF-A467-5556CCB3638D}" type="presParOf" srcId="{4BBFD4D7-EE61-42CD-89E7-26A5635FFCD5}" destId="{8A2E043A-E791-48CA-9917-62A9659EE972}" srcOrd="0" destOrd="0" presId="urn:microsoft.com/office/officeart/2005/8/layout/hierarchy1"/>
    <dgm:cxn modelId="{54A6C941-8086-4FE3-ADCC-6EAFF1061013}" type="presParOf" srcId="{4BBFD4D7-EE61-42CD-89E7-26A5635FFCD5}" destId="{6F266CA9-6E71-4220-B1F0-774F982640C1}" srcOrd="1" destOrd="0" presId="urn:microsoft.com/office/officeart/2005/8/layout/hierarchy1"/>
    <dgm:cxn modelId="{72336847-96E4-4393-8F6B-0C0111305CD5}" type="presParOf" srcId="{6F266CA9-6E71-4220-B1F0-774F982640C1}" destId="{2F6C9397-465C-457B-A744-C88D9C347CDA}" srcOrd="0" destOrd="0" presId="urn:microsoft.com/office/officeart/2005/8/layout/hierarchy1"/>
    <dgm:cxn modelId="{1AEA3641-990A-4C04-970C-51657CBC480E}" type="presParOf" srcId="{2F6C9397-465C-457B-A744-C88D9C347CDA}" destId="{A52E2CE2-2D82-46BE-91CB-B9930F879FDC}" srcOrd="0" destOrd="0" presId="urn:microsoft.com/office/officeart/2005/8/layout/hierarchy1"/>
    <dgm:cxn modelId="{3950EB86-90EE-447B-B4AD-B91D61615B76}" type="presParOf" srcId="{2F6C9397-465C-457B-A744-C88D9C347CDA}" destId="{8A6D0F6A-D5CB-4755-9CEC-62933BF06E83}" srcOrd="1" destOrd="0" presId="urn:microsoft.com/office/officeart/2005/8/layout/hierarchy1"/>
    <dgm:cxn modelId="{969B6719-8266-4742-8678-7646983B5C40}" type="presParOf" srcId="{6F266CA9-6E71-4220-B1F0-774F982640C1}" destId="{74386EF6-2C62-45FA-8AC6-0D32D8145619}" srcOrd="1" destOrd="0" presId="urn:microsoft.com/office/officeart/2005/8/layout/hierarchy1"/>
    <dgm:cxn modelId="{898FFCEB-0CAA-445A-A266-7BF9ADD62FD9}" type="presParOf" srcId="{74386EF6-2C62-45FA-8AC6-0D32D8145619}" destId="{FFA7E69B-4DB0-4D59-B6B0-C99712AF8AE7}" srcOrd="0" destOrd="0" presId="urn:microsoft.com/office/officeart/2005/8/layout/hierarchy1"/>
    <dgm:cxn modelId="{E5C760EA-4DC8-4E9C-BF61-280B1E8C936A}" type="presParOf" srcId="{74386EF6-2C62-45FA-8AC6-0D32D8145619}" destId="{46D2C5B7-6537-4B7F-A620-909877035B56}" srcOrd="1" destOrd="0" presId="urn:microsoft.com/office/officeart/2005/8/layout/hierarchy1"/>
    <dgm:cxn modelId="{D29C9034-78E6-496A-9C16-590A352D5684}" type="presParOf" srcId="{46D2C5B7-6537-4B7F-A620-909877035B56}" destId="{1AA7DFDE-4E75-49C4-9969-52EB3C3D3497}" srcOrd="0" destOrd="0" presId="urn:microsoft.com/office/officeart/2005/8/layout/hierarchy1"/>
    <dgm:cxn modelId="{B1E64A03-0479-4A5E-A83C-D720A5097B46}" type="presParOf" srcId="{1AA7DFDE-4E75-49C4-9969-52EB3C3D3497}" destId="{C6E54373-7DD8-4003-88C3-7AEC8F6F1D42}" srcOrd="0" destOrd="0" presId="urn:microsoft.com/office/officeart/2005/8/layout/hierarchy1"/>
    <dgm:cxn modelId="{23BA788C-A106-45EB-A76A-876CC315C645}" type="presParOf" srcId="{1AA7DFDE-4E75-49C4-9969-52EB3C3D3497}" destId="{6354A5EF-CBAE-4DD2-B952-C706C021A24A}" srcOrd="1" destOrd="0" presId="urn:microsoft.com/office/officeart/2005/8/layout/hierarchy1"/>
    <dgm:cxn modelId="{1C0B34FE-E89B-4EF6-87E5-04F61D34E9BF}" type="presParOf" srcId="{46D2C5B7-6537-4B7F-A620-909877035B56}" destId="{61831BEA-3840-48F1-8265-AB6BC1DE7E9F}" srcOrd="1" destOrd="0" presId="urn:microsoft.com/office/officeart/2005/8/layout/hierarchy1"/>
    <dgm:cxn modelId="{8CBF76F4-79AE-4746-89F0-3FAE1458ED87}" type="presParOf" srcId="{74386EF6-2C62-45FA-8AC6-0D32D8145619}" destId="{6FB94258-8C2C-493F-B9EF-ECA0B57E9B9D}" srcOrd="2" destOrd="0" presId="urn:microsoft.com/office/officeart/2005/8/layout/hierarchy1"/>
    <dgm:cxn modelId="{FBF27D9B-0C81-44F0-BD4B-D53DE1B99A1B}" type="presParOf" srcId="{74386EF6-2C62-45FA-8AC6-0D32D8145619}" destId="{2932BB3B-75CB-4D23-A782-9F8D5FF0F012}" srcOrd="3" destOrd="0" presId="urn:microsoft.com/office/officeart/2005/8/layout/hierarchy1"/>
    <dgm:cxn modelId="{F88E05E0-E0A9-4380-9C2B-E8A7BA9D935D}" type="presParOf" srcId="{2932BB3B-75CB-4D23-A782-9F8D5FF0F012}" destId="{7A84DDA2-58FA-445E-825F-999557098D40}" srcOrd="0" destOrd="0" presId="urn:microsoft.com/office/officeart/2005/8/layout/hierarchy1"/>
    <dgm:cxn modelId="{3F3655C5-5CAA-4F35-A0F7-FF7D5DA3F9C6}" type="presParOf" srcId="{7A84DDA2-58FA-445E-825F-999557098D40}" destId="{F939FE40-24C2-4CF9-86CD-0AACEFD702A6}" srcOrd="0" destOrd="0" presId="urn:microsoft.com/office/officeart/2005/8/layout/hierarchy1"/>
    <dgm:cxn modelId="{3E635471-707D-439D-9A5F-E1D2B0C3205E}" type="presParOf" srcId="{7A84DDA2-58FA-445E-825F-999557098D40}" destId="{B41CD89C-F8AF-49BC-80AF-8FC15DD0E131}" srcOrd="1" destOrd="0" presId="urn:microsoft.com/office/officeart/2005/8/layout/hierarchy1"/>
    <dgm:cxn modelId="{58293A8E-68B0-47F0-BC86-8B0D4BAB342A}" type="presParOf" srcId="{2932BB3B-75CB-4D23-A782-9F8D5FF0F012}" destId="{10DDF989-0223-4343-8EC5-F9E6E77C3EF8}" srcOrd="1" destOrd="0" presId="urn:microsoft.com/office/officeart/2005/8/layout/hierarchy1"/>
    <dgm:cxn modelId="{B6837117-91E2-4DB8-88EA-2F318D695CFF}" type="presParOf" srcId="{10DDF989-0223-4343-8EC5-F9E6E77C3EF8}" destId="{94E2BD53-7732-4C7E-9F5E-455A7C1C7826}" srcOrd="0" destOrd="0" presId="urn:microsoft.com/office/officeart/2005/8/layout/hierarchy1"/>
    <dgm:cxn modelId="{C009788F-0041-4311-A716-EAE90F458DA4}" type="presParOf" srcId="{10DDF989-0223-4343-8EC5-F9E6E77C3EF8}" destId="{8F680592-934B-489C-9399-649D250F5C62}" srcOrd="1" destOrd="0" presId="urn:microsoft.com/office/officeart/2005/8/layout/hierarchy1"/>
    <dgm:cxn modelId="{51CBF824-90A5-4E6B-AA0C-C0870CA6CD54}" type="presParOf" srcId="{8F680592-934B-489C-9399-649D250F5C62}" destId="{2DC64F92-9760-4A2E-A800-CC2378FC7012}" srcOrd="0" destOrd="0" presId="urn:microsoft.com/office/officeart/2005/8/layout/hierarchy1"/>
    <dgm:cxn modelId="{004BE39D-890B-4855-85B0-66C3227DF1A9}" type="presParOf" srcId="{2DC64F92-9760-4A2E-A800-CC2378FC7012}" destId="{D9E00FCE-5346-4047-BE7C-930CCE4739DC}" srcOrd="0" destOrd="0" presId="urn:microsoft.com/office/officeart/2005/8/layout/hierarchy1"/>
    <dgm:cxn modelId="{0F758EFC-6CB3-4BF1-99C1-9ED038C3F203}" type="presParOf" srcId="{2DC64F92-9760-4A2E-A800-CC2378FC7012}" destId="{107B93F0-BD44-42A3-9282-EDFACDB21945}" srcOrd="1" destOrd="0" presId="urn:microsoft.com/office/officeart/2005/8/layout/hierarchy1"/>
    <dgm:cxn modelId="{B6D53DE0-6571-4BF3-BE6C-525467FC9127}" type="presParOf" srcId="{8F680592-934B-489C-9399-649D250F5C62}" destId="{182958A1-AFE1-4A85-A64A-4FED10CDC52A}" srcOrd="1" destOrd="0" presId="urn:microsoft.com/office/officeart/2005/8/layout/hierarchy1"/>
    <dgm:cxn modelId="{4DDB89BD-9EB5-4645-BEA7-5424CF0DDA03}" type="presParOf" srcId="{4BBFD4D7-EE61-42CD-89E7-26A5635FFCD5}" destId="{F2ED5BA3-277B-459B-812B-56BA677A7C6E}" srcOrd="2" destOrd="0" presId="urn:microsoft.com/office/officeart/2005/8/layout/hierarchy1"/>
    <dgm:cxn modelId="{46537437-88FA-45B0-970A-057F8CFC3453}" type="presParOf" srcId="{4BBFD4D7-EE61-42CD-89E7-26A5635FFCD5}" destId="{50B0CFD0-228D-4B50-AFFE-A7994DD8B73B}" srcOrd="3" destOrd="0" presId="urn:microsoft.com/office/officeart/2005/8/layout/hierarchy1"/>
    <dgm:cxn modelId="{243BDC1E-A4BE-44E9-9B8B-8BB9AE5F934B}" type="presParOf" srcId="{50B0CFD0-228D-4B50-AFFE-A7994DD8B73B}" destId="{D6AAE39C-B307-43FD-9168-71C65165B617}" srcOrd="0" destOrd="0" presId="urn:microsoft.com/office/officeart/2005/8/layout/hierarchy1"/>
    <dgm:cxn modelId="{54C24F27-AD87-43D0-8B53-2F652B6B4304}" type="presParOf" srcId="{D6AAE39C-B307-43FD-9168-71C65165B617}" destId="{C808B1D6-DD94-40F7-9E46-B536AA7C85C3}" srcOrd="0" destOrd="0" presId="urn:microsoft.com/office/officeart/2005/8/layout/hierarchy1"/>
    <dgm:cxn modelId="{F32E6CFA-B656-40BF-A4A2-D8B282798369}" type="presParOf" srcId="{D6AAE39C-B307-43FD-9168-71C65165B617}" destId="{8CA7DA52-47FE-473E-B79A-25DB54CC45BB}" srcOrd="1" destOrd="0" presId="urn:microsoft.com/office/officeart/2005/8/layout/hierarchy1"/>
    <dgm:cxn modelId="{0AA82E1A-A50E-4583-8AF5-0BF58A08E593}" type="presParOf" srcId="{50B0CFD0-228D-4B50-AFFE-A7994DD8B73B}" destId="{924674D4-F39F-4D70-8F1A-BD9952DF8B98}" srcOrd="1" destOrd="0" presId="urn:microsoft.com/office/officeart/2005/8/layout/hierarchy1"/>
    <dgm:cxn modelId="{C072C3DF-BB08-49CF-ABE6-5ACD8631A6C6}" type="presParOf" srcId="{4BBFD4D7-EE61-42CD-89E7-26A5635FFCD5}" destId="{F49876A6-5102-43E6-96ED-1ADC980E8C79}" srcOrd="4" destOrd="0" presId="urn:microsoft.com/office/officeart/2005/8/layout/hierarchy1"/>
    <dgm:cxn modelId="{3E4FF143-F40E-495D-9BE2-5B86C7059A9F}" type="presParOf" srcId="{4BBFD4D7-EE61-42CD-89E7-26A5635FFCD5}" destId="{507C8E99-E447-4511-8357-FBC441EBB5FB}" srcOrd="5" destOrd="0" presId="urn:microsoft.com/office/officeart/2005/8/layout/hierarchy1"/>
    <dgm:cxn modelId="{35ADA3E1-716A-4936-85DF-E53CF3FC774B}" type="presParOf" srcId="{507C8E99-E447-4511-8357-FBC441EBB5FB}" destId="{E70D238C-D64A-4339-8DF9-4BB222A66C67}" srcOrd="0" destOrd="0" presId="urn:microsoft.com/office/officeart/2005/8/layout/hierarchy1"/>
    <dgm:cxn modelId="{4F04344A-965A-4229-8E0D-49F2A2EF0A44}" type="presParOf" srcId="{E70D238C-D64A-4339-8DF9-4BB222A66C67}" destId="{7A70A547-B9BB-48D2-AE40-979221F6A834}" srcOrd="0" destOrd="0" presId="urn:microsoft.com/office/officeart/2005/8/layout/hierarchy1"/>
    <dgm:cxn modelId="{2C1B6EDC-148D-4C47-AD30-2539126BF1A9}" type="presParOf" srcId="{E70D238C-D64A-4339-8DF9-4BB222A66C67}" destId="{EB02DB33-C184-4A4C-A75C-7AF012A4AA51}" srcOrd="1" destOrd="0" presId="urn:microsoft.com/office/officeart/2005/8/layout/hierarchy1"/>
    <dgm:cxn modelId="{8A9EE85E-436E-4D1C-9903-2B06F5214068}" type="presParOf" srcId="{507C8E99-E447-4511-8357-FBC441EBB5FB}" destId="{E877F95D-F09E-4D26-A28B-5970D2A3B1DF}" srcOrd="1" destOrd="0" presId="urn:microsoft.com/office/officeart/2005/8/layout/hierarchy1"/>
    <dgm:cxn modelId="{910F30E8-0287-469D-99D2-A0BB30EBA3C3}" type="presParOf" srcId="{4BBFD4D7-EE61-42CD-89E7-26A5635FFCD5}" destId="{15A46A00-A310-4DBC-A789-0FDC4FCB0EBE}" srcOrd="6" destOrd="0" presId="urn:microsoft.com/office/officeart/2005/8/layout/hierarchy1"/>
    <dgm:cxn modelId="{5B8853A1-092D-4B31-933C-7490FF218E55}" type="presParOf" srcId="{4BBFD4D7-EE61-42CD-89E7-26A5635FFCD5}" destId="{6A130435-5BE4-4D52-8D0A-4EA957BCBB61}" srcOrd="7" destOrd="0" presId="urn:microsoft.com/office/officeart/2005/8/layout/hierarchy1"/>
    <dgm:cxn modelId="{08CC085F-28C8-4BA3-AC39-B87B2104E8A7}" type="presParOf" srcId="{6A130435-5BE4-4D52-8D0A-4EA957BCBB61}" destId="{C04F1D83-C5E7-4791-8ED7-ABAAB505DA15}" srcOrd="0" destOrd="0" presId="urn:microsoft.com/office/officeart/2005/8/layout/hierarchy1"/>
    <dgm:cxn modelId="{572C7F64-C150-4CE5-8F8B-CD59474AC3CA}" type="presParOf" srcId="{C04F1D83-C5E7-4791-8ED7-ABAAB505DA15}" destId="{CFD96589-392B-4667-BC54-3139FFA413C1}" srcOrd="0" destOrd="0" presId="urn:microsoft.com/office/officeart/2005/8/layout/hierarchy1"/>
    <dgm:cxn modelId="{59E33B45-BEBC-4A10-8C38-A0916DF41447}" type="presParOf" srcId="{C04F1D83-C5E7-4791-8ED7-ABAAB505DA15}" destId="{A867482F-9145-4B27-9B16-65390ED616B7}" srcOrd="1" destOrd="0" presId="urn:microsoft.com/office/officeart/2005/8/layout/hierarchy1"/>
    <dgm:cxn modelId="{A43C3595-27A7-486D-AC31-55E8AAB853B6}" type="presParOf" srcId="{6A130435-5BE4-4D52-8D0A-4EA957BCBB61}" destId="{7CE02517-38E7-4AB1-B8BE-F52EB122B132}" srcOrd="1" destOrd="0" presId="urn:microsoft.com/office/officeart/2005/8/layout/hierarchy1"/>
    <dgm:cxn modelId="{F33B7FA1-F500-46AF-87F3-7F64F72D97C5}" type="presParOf" srcId="{4BBFD4D7-EE61-42CD-89E7-26A5635FFCD5}" destId="{28755785-8FFA-494F-9212-45C9FC7F12F4}" srcOrd="8" destOrd="0" presId="urn:microsoft.com/office/officeart/2005/8/layout/hierarchy1"/>
    <dgm:cxn modelId="{0F7ED0CB-D46A-4DED-9160-5FF5F5A8A9D4}" type="presParOf" srcId="{4BBFD4D7-EE61-42CD-89E7-26A5635FFCD5}" destId="{AC9A2667-412F-4BC1-B462-8B146DBCE6B8}" srcOrd="9" destOrd="0" presId="urn:microsoft.com/office/officeart/2005/8/layout/hierarchy1"/>
    <dgm:cxn modelId="{DABEF51D-D608-466D-9AC3-39603BCD5A0F}" type="presParOf" srcId="{AC9A2667-412F-4BC1-B462-8B146DBCE6B8}" destId="{1D9ACAE3-F1A4-40E4-8166-410F772E5C11}" srcOrd="0" destOrd="0" presId="urn:microsoft.com/office/officeart/2005/8/layout/hierarchy1"/>
    <dgm:cxn modelId="{0289C281-C9C6-4C3A-9F02-3CFE57AD4950}" type="presParOf" srcId="{1D9ACAE3-F1A4-40E4-8166-410F772E5C11}" destId="{73DA567C-C5C6-454C-9B58-2ABCD92F9E99}" srcOrd="0" destOrd="0" presId="urn:microsoft.com/office/officeart/2005/8/layout/hierarchy1"/>
    <dgm:cxn modelId="{6F5EEB00-CD16-470D-8346-8DECB3BC49F1}" type="presParOf" srcId="{1D9ACAE3-F1A4-40E4-8166-410F772E5C11}" destId="{47669442-4E73-4216-B40B-5D50CFC21111}" srcOrd="1" destOrd="0" presId="urn:microsoft.com/office/officeart/2005/8/layout/hierarchy1"/>
    <dgm:cxn modelId="{0A0D558E-3A3F-4B4A-81BC-6F23981D6664}" type="presParOf" srcId="{AC9A2667-412F-4BC1-B462-8B146DBCE6B8}" destId="{A8C6E0C5-ED35-4F0A-878E-3D941754138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220F29-73C3-4731-81EC-405D5667B2BE}">
      <dsp:nvSpPr>
        <dsp:cNvPr id="0" name=""/>
        <dsp:cNvSpPr/>
      </dsp:nvSpPr>
      <dsp:spPr>
        <a:xfrm>
          <a:off x="0" y="839343"/>
          <a:ext cx="2475274" cy="14851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Wie führt man Kurven ein?</a:t>
          </a:r>
          <a:endParaRPr lang="de-DE" sz="2800" kern="1200" dirty="0"/>
        </a:p>
      </dsp:txBody>
      <dsp:txXfrm>
        <a:off x="0" y="839343"/>
        <a:ext cx="2475274" cy="1485165"/>
      </dsp:txXfrm>
    </dsp:sp>
    <dsp:sp modelId="{4C4E1C2E-07BE-4468-A457-4075FD00DA2B}">
      <dsp:nvSpPr>
        <dsp:cNvPr id="0" name=""/>
        <dsp:cNvSpPr/>
      </dsp:nvSpPr>
      <dsp:spPr>
        <a:xfrm>
          <a:off x="2722802" y="839343"/>
          <a:ext cx="2475274" cy="1485165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Wo sind Freiheiten zum Erkunden?</a:t>
          </a:r>
          <a:endParaRPr lang="de-DE" sz="2800" kern="1200" dirty="0"/>
        </a:p>
      </dsp:txBody>
      <dsp:txXfrm>
        <a:off x="2722802" y="839343"/>
        <a:ext cx="2475274" cy="1485165"/>
      </dsp:txXfrm>
    </dsp:sp>
    <dsp:sp modelId="{BD6574C4-7289-4951-96C7-4C2B6FC7ACA5}">
      <dsp:nvSpPr>
        <dsp:cNvPr id="0" name=""/>
        <dsp:cNvSpPr/>
      </dsp:nvSpPr>
      <dsp:spPr>
        <a:xfrm>
          <a:off x="5445604" y="839343"/>
          <a:ext cx="2475274" cy="1485165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Was heißt „verstehen“ ?</a:t>
          </a:r>
          <a:endParaRPr lang="de-DE" sz="2800" kern="1200" dirty="0"/>
        </a:p>
      </dsp:txBody>
      <dsp:txXfrm>
        <a:off x="5445604" y="839343"/>
        <a:ext cx="2475274" cy="1485165"/>
      </dsp:txXfrm>
    </dsp:sp>
    <dsp:sp modelId="{AB84EAB9-9273-44E1-8D61-0155F8BDFDB4}">
      <dsp:nvSpPr>
        <dsp:cNvPr id="0" name=""/>
        <dsp:cNvSpPr/>
      </dsp:nvSpPr>
      <dsp:spPr>
        <a:xfrm>
          <a:off x="0" y="2572035"/>
          <a:ext cx="2475274" cy="1485165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Wie ermöglicht man Eigentätigkeit?</a:t>
          </a:r>
          <a:endParaRPr lang="de-DE" sz="2800" kern="1200" dirty="0"/>
        </a:p>
      </dsp:txBody>
      <dsp:txXfrm>
        <a:off x="0" y="2572035"/>
        <a:ext cx="2475274" cy="1485165"/>
      </dsp:txXfrm>
    </dsp:sp>
    <dsp:sp modelId="{B410A7AB-25BB-4290-8A9C-347F1A741B03}">
      <dsp:nvSpPr>
        <dsp:cNvPr id="0" name=""/>
        <dsp:cNvSpPr/>
      </dsp:nvSpPr>
      <dsp:spPr>
        <a:xfrm>
          <a:off x="2775575" y="2547753"/>
          <a:ext cx="2475274" cy="1485165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Welche Bezüge  gibt es unter den Kurven? </a:t>
          </a:r>
          <a:endParaRPr lang="de-DE" sz="2800" kern="1200" dirty="0"/>
        </a:p>
      </dsp:txBody>
      <dsp:txXfrm>
        <a:off x="2775575" y="2547753"/>
        <a:ext cx="2475274" cy="1485165"/>
      </dsp:txXfrm>
    </dsp:sp>
    <dsp:sp modelId="{02A2390B-C41D-4680-AC6E-731637C4F413}">
      <dsp:nvSpPr>
        <dsp:cNvPr id="0" name=""/>
        <dsp:cNvSpPr/>
      </dsp:nvSpPr>
      <dsp:spPr>
        <a:xfrm>
          <a:off x="5445605" y="2547753"/>
          <a:ext cx="2475274" cy="1485165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kern="1200" dirty="0" smtClean="0"/>
            <a:t>Welche Werk-zeuge sind hilfreich?  </a:t>
          </a:r>
          <a:endParaRPr lang="de-DE" sz="2800" kern="1200" dirty="0"/>
        </a:p>
      </dsp:txBody>
      <dsp:txXfrm>
        <a:off x="5445605" y="2547753"/>
        <a:ext cx="2475274" cy="14851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39.wmf"/><Relationship Id="rId4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5BB42-E843-424D-A2CE-4C3D2F46571C}" type="datetimeFigureOut">
              <a:rPr lang="de-DE" smtClean="0"/>
              <a:t>10.07.2015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65076-C452-40F8-AD96-217C7E61A49B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10.07.2015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10.07.2015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10.07.2015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10.07.2015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10.07.2015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10.07.2015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10.07.2015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10.07.2015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10.07.2015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10.07.2015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3DC75-2458-414F-A91A-10B4C4D89524}" type="datetimeFigureOut">
              <a:rPr lang="de-DE" smtClean="0"/>
              <a:pPr/>
              <a:t>10.07.2015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3DC75-2458-414F-A91A-10B4C4D89524}" type="datetimeFigureOut">
              <a:rPr lang="de-DE" smtClean="0"/>
              <a:pPr/>
              <a:t>10.07.2015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4627C-8473-41C5-9405-5DC6A88EA71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29.jpe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Konchoid_Kreis_pascal.ggb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parabel-konch.ggb" TargetMode="External"/><Relationship Id="rId2" Type="http://schemas.openxmlformats.org/officeDocument/2006/relationships/hyperlink" Target="Konchoid_Kreis_pascal.gg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40.jpe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1.jpeg"/><Relationship Id="rId4" Type="http://schemas.openxmlformats.org/officeDocument/2006/relationships/diagramLayout" Target="../diagrams/layout2.xml"/><Relationship Id="rId9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lframalpha.com/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hyperlink" Target="versiera-elli-hyp.ggb" TargetMode="External"/><Relationship Id="rId4" Type="http://schemas.openxmlformats.org/officeDocument/2006/relationships/hyperlink" Target="Konchoid_Kreis_pascal.ggb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versiera-elli-hyp.ggb" TargetMode="External"/><Relationship Id="rId3" Type="http://schemas.openxmlformats.org/officeDocument/2006/relationships/image" Target="../media/image56.png"/><Relationship Id="rId7" Type="http://schemas.openxmlformats.org/officeDocument/2006/relationships/hyperlink" Target="Konchoid_Kreis_pascal.ggb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hyperlink" Target="produkt-ohne3D.ggb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produkt3D.ggb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bipolar-bereich-start-fkt.ggb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72.png"/><Relationship Id="rId4" Type="http://schemas.openxmlformats.org/officeDocument/2006/relationships/hyperlink" Target="bipolar-bereich-start-fkt.gg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stropho-orig.ggb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stropho-als-cisso.ggb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topfblume.ggb" TargetMode="Externa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hyperlink" Target="topfblume.ggb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1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jpe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parabel-konch-konstr-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4864"/>
            <a:ext cx="9144000" cy="295232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-102831"/>
            <a:ext cx="7772400" cy="2554545"/>
          </a:xfrm>
        </p:spPr>
        <p:txBody>
          <a:bodyPr wrap="square">
            <a:spAutoFit/>
          </a:bodyPr>
          <a:lstStyle/>
          <a:p>
            <a:r>
              <a:rPr lang="de-DE" sz="8000" b="1" dirty="0" smtClean="0">
                <a:solidFill>
                  <a:schemeClr val="accent6">
                    <a:lumMod val="50000"/>
                  </a:schemeClr>
                </a:solidFill>
                <a:cs typeface="Arial" pitchFamily="34" charset="0"/>
              </a:rPr>
              <a:t>Kurven erkunden und verstehen</a:t>
            </a:r>
            <a:endParaRPr lang="de-DE" sz="8000" b="1" dirty="0">
              <a:solidFill>
                <a:schemeClr val="accent6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528" y="5027692"/>
            <a:ext cx="8424936" cy="1569660"/>
          </a:xfr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Ein vernachlässigtes Feld, es könnte aber ein fruchtbarer Acker sein, auf dem Mathematik und Mathematikbegeisterung  gedeihen können 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</a:t>
            </a:fld>
            <a:endParaRPr lang="de-DE" sz="1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Kurven aus geometrischen Konstruktionen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10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2" name="Grafik 21" descr="kurven-standard-cisso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3284984"/>
            <a:ext cx="3240360" cy="2758043"/>
          </a:xfrm>
          <a:prstGeom prst="rect">
            <a:avLst/>
          </a:prstGeom>
        </p:spPr>
      </p:pic>
      <p:pic>
        <p:nvPicPr>
          <p:cNvPr id="23" name="Grafik 22" descr="kurven-standard-stropho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124744"/>
            <a:ext cx="3013446" cy="2564904"/>
          </a:xfrm>
          <a:prstGeom prst="rect">
            <a:avLst/>
          </a:prstGeom>
        </p:spPr>
      </p:pic>
      <p:pic>
        <p:nvPicPr>
          <p:cNvPr id="24" name="Grafik 23" descr="kurven-standard-konchoi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68760"/>
            <a:ext cx="3131839" cy="2665674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2771800" y="1268760"/>
            <a:ext cx="27179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Konchoide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des Nikomedes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4067944" y="2564904"/>
            <a:ext cx="2027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Strophoide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323528" y="5301208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Cissoide</a:t>
            </a:r>
          </a:p>
        </p:txBody>
      </p:sp>
      <p:sp>
        <p:nvSpPr>
          <p:cNvPr id="28" name="Wolkenförmige Legende 27"/>
          <p:cNvSpPr/>
          <p:nvPr/>
        </p:nvSpPr>
        <p:spPr>
          <a:xfrm>
            <a:off x="4211960" y="3645024"/>
            <a:ext cx="4644008" cy="2232248"/>
          </a:xfrm>
          <a:prstGeom prst="cloudCallout">
            <a:avLst>
              <a:gd name="adj1" fmla="val 1318"/>
              <a:gd name="adj2" fmla="val 62500"/>
            </a:avLst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dirty="0" smtClean="0"/>
              <a:t>Alles so speziell!</a:t>
            </a:r>
          </a:p>
          <a:p>
            <a:pPr algn="ctr"/>
            <a:r>
              <a:rPr lang="de-DE" sz="3600" dirty="0" smtClean="0"/>
              <a:t>Erkunden????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Allgemeine geometrische Konstruktion der Konchoide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11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4" name="Grafik 23" descr="kurven-standard-koncho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692695"/>
            <a:ext cx="2160240" cy="1838695"/>
          </a:xfrm>
          <a:prstGeom prst="rect">
            <a:avLst/>
          </a:prstGeom>
        </p:spPr>
      </p:pic>
      <p:pic>
        <p:nvPicPr>
          <p:cNvPr id="10" name="Grafik 9" descr="kurven-alle-konchoi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493" y="1268760"/>
            <a:ext cx="5583635" cy="4752528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5724128" y="2564904"/>
            <a:ext cx="284988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Wanderkurve  </a:t>
            </a:r>
          </a:p>
          <a:p>
            <a:r>
              <a:rPr lang="de-DE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 für Q beliebig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Auf  Fahrstrahl</a:t>
            </a:r>
          </a:p>
          <a:p>
            <a:r>
              <a:rPr lang="de-DE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Leinenlänge k </a:t>
            </a:r>
          </a:p>
          <a:p>
            <a:r>
              <a:rPr lang="de-DE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markieren</a:t>
            </a:r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/>
        </p:nvGraphicFramePr>
        <p:xfrm>
          <a:off x="2051720" y="5445224"/>
          <a:ext cx="838200" cy="431800"/>
        </p:xfrm>
        <a:graphic>
          <a:graphicData uri="http://schemas.openxmlformats.org/presentationml/2006/ole">
            <p:oleObj spid="_x0000_s4098" name="Equation" r:id="rId5" imgW="838080" imgH="431640" progId="Equation.DSMT4">
              <p:embed/>
            </p:oleObj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/>
        </p:nvGraphicFramePr>
        <p:xfrm>
          <a:off x="2483768" y="3789040"/>
          <a:ext cx="266700" cy="355600"/>
        </p:xfrm>
        <a:graphic>
          <a:graphicData uri="http://schemas.openxmlformats.org/presentationml/2006/ole">
            <p:oleObj spid="_x0000_s4099" name="Equation" r:id="rId6" imgW="266400" imgH="355320" progId="Equation.DSMT4">
              <p:embed/>
            </p:oleObj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/>
        </p:nvGraphicFramePr>
        <p:xfrm>
          <a:off x="5004048" y="5373216"/>
          <a:ext cx="3812188" cy="648072"/>
        </p:xfrm>
        <a:graphic>
          <a:graphicData uri="http://schemas.openxmlformats.org/presentationml/2006/ole">
            <p:oleObj spid="_x0000_s4100" name="Equation" r:id="rId7" imgW="2539800" imgH="431640" progId="Equation.DSMT4">
              <p:embed/>
            </p:oleObj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/>
        </p:nvGraphicFramePr>
        <p:xfrm>
          <a:off x="467544" y="5661248"/>
          <a:ext cx="736600" cy="431800"/>
        </p:xfrm>
        <a:graphic>
          <a:graphicData uri="http://schemas.openxmlformats.org/presentationml/2006/ole">
            <p:oleObj spid="_x0000_s4101" name="Equation" r:id="rId8" imgW="73656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34036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Pascal‘sche Schnecken als spezielle Konchoiden mit „Kreisstraße“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12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420888"/>
            <a:ext cx="3943350" cy="38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2898" y="1196752"/>
            <a:ext cx="2981102" cy="289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feld 19"/>
          <p:cNvSpPr txBox="1"/>
          <p:nvPr/>
        </p:nvSpPr>
        <p:spPr>
          <a:xfrm>
            <a:off x="0" y="4077072"/>
            <a:ext cx="2243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mit Schlaufe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827584" y="4797152"/>
            <a:ext cx="1832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mit Spitze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427984" y="1268760"/>
            <a:ext cx="1614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weder</a:t>
            </a:r>
          </a:p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Schlaufe</a:t>
            </a:r>
          </a:p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noch Spitze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755576" y="5301208"/>
            <a:ext cx="1815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Kardioide</a:t>
            </a:r>
          </a:p>
        </p:txBody>
      </p:sp>
      <p:sp>
        <p:nvSpPr>
          <p:cNvPr id="27" name="Wolkenförmige Legende 26"/>
          <p:cNvSpPr/>
          <p:nvPr/>
        </p:nvSpPr>
        <p:spPr>
          <a:xfrm>
            <a:off x="6263680" y="4149080"/>
            <a:ext cx="2880320" cy="1800200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Nun gut!</a:t>
            </a:r>
          </a:p>
          <a:p>
            <a:pPr algn="ctr"/>
            <a:r>
              <a:rPr lang="de-DE" sz="2800" dirty="0" smtClean="0"/>
              <a:t>Aber</a:t>
            </a:r>
            <a:r>
              <a:rPr lang="de-DE" sz="2800" b="1" dirty="0" smtClean="0"/>
              <a:t> freies </a:t>
            </a:r>
          </a:p>
          <a:p>
            <a:pPr algn="ctr"/>
            <a:r>
              <a:rPr lang="de-DE" sz="2800" dirty="0" smtClean="0"/>
              <a:t>Erkunden?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allgemeinere Konchoiden mit anderen </a:t>
            </a:r>
            <a:b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Wanderwegen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13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Wolkenförmige Legende 26"/>
          <p:cNvSpPr/>
          <p:nvPr/>
        </p:nvSpPr>
        <p:spPr>
          <a:xfrm>
            <a:off x="6263680" y="4149080"/>
            <a:ext cx="2880320" cy="1800200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 freies </a:t>
            </a:r>
          </a:p>
          <a:p>
            <a:pPr algn="ctr"/>
            <a:r>
              <a:rPr lang="de-DE" sz="2800" dirty="0" smtClean="0"/>
              <a:t> Erkunden!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497977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0" y="1268760"/>
            <a:ext cx="5413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den Pol an andere Stelle legen</a:t>
            </a:r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1043608" y="1916832"/>
            <a:ext cx="216024" cy="1728192"/>
          </a:xfrm>
          <a:prstGeom prst="straightConnector1">
            <a:avLst/>
          </a:prstGeom>
          <a:ln w="508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436096" y="1196752"/>
            <a:ext cx="304160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Nicht bloß angucken,</a:t>
            </a:r>
          </a:p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sondern nachdenken:</a:t>
            </a:r>
          </a:p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Warum hat man alle </a:t>
            </a:r>
          </a:p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Fälle betrachtet, wenn</a:t>
            </a:r>
          </a:p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B von +2 nach </a:t>
            </a:r>
            <a:r>
              <a:rPr lang="de-DE" sz="2400" b="1" dirty="0">
                <a:solidFill>
                  <a:schemeClr val="accent6">
                    <a:lumMod val="50000"/>
                  </a:schemeClr>
                </a:solidFill>
              </a:rPr>
              <a:t>l</a:t>
            </a:r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inks </a:t>
            </a:r>
          </a:p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rückt  und man sonst</a:t>
            </a:r>
          </a:p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nur k variiert?</a:t>
            </a:r>
          </a:p>
        </p:txBody>
      </p:sp>
      <p:sp>
        <p:nvSpPr>
          <p:cNvPr id="28" name="Textfeld 27">
            <a:hlinkClick r:id="rId3" action="ppaction://hlinkfile"/>
          </p:cNvPr>
          <p:cNvSpPr txBox="1"/>
          <p:nvPr/>
        </p:nvSpPr>
        <p:spPr>
          <a:xfrm>
            <a:off x="3059832" y="5661248"/>
            <a:ext cx="3198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</a:rPr>
              <a:t>Konchoid_Kreis_pascal.ggb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allgemeinere Konchoiden mit </a:t>
            </a:r>
            <a:b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Parabel-Wanderwegen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14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feld 13">
            <a:hlinkClick r:id="rId2" action="ppaction://hlinkfile"/>
          </p:cNvPr>
          <p:cNvSpPr txBox="1"/>
          <p:nvPr/>
        </p:nvSpPr>
        <p:spPr>
          <a:xfrm>
            <a:off x="3059832" y="5661248"/>
            <a:ext cx="2225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  <a:hlinkClick r:id="rId3" action="ppaction://hlinkfile"/>
              </a:rPr>
              <a:t>parabel-konch.ggb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" name="Grafik 15" descr="parabel-konch-konst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24744"/>
            <a:ext cx="6202322" cy="4383100"/>
          </a:xfrm>
          <a:prstGeom prst="rect">
            <a:avLst/>
          </a:prstGeom>
        </p:spPr>
      </p:pic>
      <p:sp>
        <p:nvSpPr>
          <p:cNvPr id="27" name="Wolkenförmige Legende 26"/>
          <p:cNvSpPr/>
          <p:nvPr/>
        </p:nvSpPr>
        <p:spPr>
          <a:xfrm>
            <a:off x="5148064" y="4869160"/>
            <a:ext cx="3995936" cy="1080120"/>
          </a:xfrm>
          <a:prstGeom prst="cloudCallout">
            <a:avLst/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 freies </a:t>
            </a:r>
          </a:p>
          <a:p>
            <a:pPr algn="ctr"/>
            <a:r>
              <a:rPr lang="de-DE" sz="2800" dirty="0" smtClean="0"/>
              <a:t> Erkunden!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15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796136" y="3068960"/>
            <a:ext cx="286443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Wanderkurve  </a:t>
            </a:r>
          </a:p>
          <a:p>
            <a:r>
              <a:rPr lang="de-DE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 für Q beliebig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Kreis[Q,A] 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Auf  Fahrstrahl</a:t>
            </a:r>
          </a:p>
          <a:p>
            <a:r>
              <a:rPr lang="de-DE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P und P‘</a:t>
            </a:r>
          </a:p>
        </p:txBody>
      </p:sp>
      <p:pic>
        <p:nvPicPr>
          <p:cNvPr id="14" name="Grafik 13" descr="kurven-standard-stropho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18514" y="548680"/>
            <a:ext cx="2707217" cy="2304256"/>
          </a:xfrm>
          <a:prstGeom prst="rect">
            <a:avLst/>
          </a:prstGeom>
        </p:spPr>
      </p:pic>
      <p:pic>
        <p:nvPicPr>
          <p:cNvPr id="21" name="Grafik 20" descr="kurven-alle-stropho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980728"/>
            <a:ext cx="5508104" cy="52382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Allgemeine geometrische Konstruktion der Strophoide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 descr="kurven-alle-cissoid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24744"/>
            <a:ext cx="3594995" cy="35010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Allgemeine geometrische Konstruktion der Cissoide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16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6" name="Objekt 15"/>
          <p:cNvGraphicFramePr>
            <a:graphicFrameLocks noChangeAspect="1"/>
          </p:cNvGraphicFramePr>
          <p:nvPr/>
        </p:nvGraphicFramePr>
        <p:xfrm>
          <a:off x="1619672" y="1556792"/>
          <a:ext cx="838200" cy="431800"/>
        </p:xfrm>
        <a:graphic>
          <a:graphicData uri="http://schemas.openxmlformats.org/presentationml/2006/ole">
            <p:oleObj spid="_x0000_s8194" name="Equation" r:id="rId4" imgW="838080" imgH="431640" progId="Equation.DSMT4">
              <p:embed/>
            </p:oleObj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/>
        </p:nvGraphicFramePr>
        <p:xfrm>
          <a:off x="1187624" y="3429000"/>
          <a:ext cx="266700" cy="355600"/>
        </p:xfrm>
        <a:graphic>
          <a:graphicData uri="http://schemas.openxmlformats.org/presentationml/2006/ole">
            <p:oleObj spid="_x0000_s8195" name="Equation" r:id="rId5" imgW="266400" imgH="355320" progId="Equation.DSMT4">
              <p:embed/>
            </p:oleObj>
          </a:graphicData>
        </a:graphic>
      </p:graphicFrame>
      <p:graphicFrame>
        <p:nvGraphicFramePr>
          <p:cNvPr id="18" name="Objekt 17"/>
          <p:cNvGraphicFramePr>
            <a:graphicFrameLocks noChangeAspect="1"/>
          </p:cNvGraphicFramePr>
          <p:nvPr/>
        </p:nvGraphicFramePr>
        <p:xfrm>
          <a:off x="4139952" y="5445224"/>
          <a:ext cx="4592638" cy="647700"/>
        </p:xfrm>
        <a:graphic>
          <a:graphicData uri="http://schemas.openxmlformats.org/presentationml/2006/ole">
            <p:oleObj spid="_x0000_s8196" name="Equation" r:id="rId6" imgW="3060360" imgH="431640" progId="Equation.DSMT4">
              <p:embed/>
            </p:oleObj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/>
        </p:nvGraphicFramePr>
        <p:xfrm>
          <a:off x="971600" y="4293096"/>
          <a:ext cx="736600" cy="431800"/>
        </p:xfrm>
        <a:graphic>
          <a:graphicData uri="http://schemas.openxmlformats.org/presentationml/2006/ole">
            <p:oleObj spid="_x0000_s8197" name="Equation" r:id="rId7" imgW="736560" imgH="431640" progId="Equation.DSMT4">
              <p:embed/>
            </p:oleObj>
          </a:graphicData>
        </a:graphic>
      </p:graphicFrame>
      <p:pic>
        <p:nvPicPr>
          <p:cNvPr id="14" name="Grafik 13" descr="kurven-standard-cissoid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97231" y="476672"/>
            <a:ext cx="2707217" cy="2304256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672408" y="3287886"/>
            <a:ext cx="5580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Wanderkurve C</a:t>
            </a:r>
            <a:r>
              <a:rPr lang="de-DE" sz="3200" baseline="-25000" dirty="0" smtClean="0">
                <a:solidFill>
                  <a:schemeClr val="accent6">
                    <a:lumMod val="50000"/>
                  </a:schemeClr>
                </a:solidFill>
              </a:rPr>
              <a:t>1 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für Q beliebig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Zweite Kurve C</a:t>
            </a:r>
            <a:r>
              <a:rPr lang="de-DE" sz="3200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198" name="Object 2"/>
          <p:cNvGraphicFramePr>
            <a:graphicFrameLocks noChangeAspect="1"/>
          </p:cNvGraphicFramePr>
          <p:nvPr/>
        </p:nvGraphicFramePr>
        <p:xfrm>
          <a:off x="3667125" y="1989138"/>
          <a:ext cx="774700" cy="431800"/>
        </p:xfrm>
        <a:graphic>
          <a:graphicData uri="http://schemas.openxmlformats.org/presentationml/2006/ole">
            <p:oleObj spid="_x0000_s8198" name="Equation" r:id="rId9" imgW="774360" imgH="431640" progId="Equation.DSMT4">
              <p:embed/>
            </p:oleObj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3686887" y="4365104"/>
            <a:ext cx="51335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Fahrstrahl schneidet C</a:t>
            </a:r>
            <a:r>
              <a:rPr lang="de-DE" sz="3200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in E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331640" y="4797152"/>
            <a:ext cx="608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Vektor QE an O anhängen ergibt 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Diagramm 23"/>
          <p:cNvGraphicFramePr/>
          <p:nvPr/>
        </p:nvGraphicFramePr>
        <p:xfrm>
          <a:off x="-144016" y="2132856"/>
          <a:ext cx="939653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" name="Grafik 19" descr="kurven-alle-cissoid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7544" y="692696"/>
            <a:ext cx="2144292" cy="208823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Allgemeine geometrische Konstruktion der Cissoide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17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8" name="Objekt 17"/>
          <p:cNvGraphicFramePr>
            <a:graphicFrameLocks noChangeAspect="1"/>
          </p:cNvGraphicFramePr>
          <p:nvPr/>
        </p:nvGraphicFramePr>
        <p:xfrm>
          <a:off x="4139952" y="5301208"/>
          <a:ext cx="3063517" cy="504056"/>
        </p:xfrm>
        <a:graphic>
          <a:graphicData uri="http://schemas.openxmlformats.org/presentationml/2006/ole">
            <p:oleObj spid="_x0000_s9220" name="Equation" r:id="rId9" imgW="3060360" imgH="431640" progId="Equation.DSMT4">
              <p:embed/>
            </p:oleObj>
          </a:graphicData>
        </a:graphic>
      </p:graphicFrame>
      <p:pic>
        <p:nvPicPr>
          <p:cNvPr id="14" name="Grafik 13" descr="kurven-standard-cissoide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36783" y="620688"/>
            <a:ext cx="2707217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4000" dirty="0" smtClean="0">
                <a:solidFill>
                  <a:schemeClr val="accent6">
                    <a:lumMod val="50000"/>
                  </a:schemeClr>
                </a:solidFill>
              </a:rPr>
              <a:t>Kurven aus geometrischen Konstruktionen 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Versiera der Maria 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</a:rPr>
              <a:t>Agnesi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18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Grafik 9" descr="agnesi-maria-gaet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4248471" cy="4938224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5196" y="1241028"/>
            <a:ext cx="5321300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4139952" y="5661248"/>
            <a:ext cx="1976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1718-1799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732240" y="4581128"/>
            <a:ext cx="21459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Tipp: solche</a:t>
            </a:r>
          </a:p>
          <a:p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„Rasterkonstruktionen“</a:t>
            </a:r>
          </a:p>
          <a:p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sind klausurfähig.</a:t>
            </a:r>
          </a:p>
        </p:txBody>
      </p:sp>
      <p:graphicFrame>
        <p:nvGraphicFramePr>
          <p:cNvPr id="17" name="Objekt 16"/>
          <p:cNvGraphicFramePr>
            <a:graphicFrameLocks noChangeAspect="1"/>
          </p:cNvGraphicFramePr>
          <p:nvPr/>
        </p:nvGraphicFramePr>
        <p:xfrm>
          <a:off x="4355976" y="4653136"/>
          <a:ext cx="2120900" cy="1003300"/>
        </p:xfrm>
        <a:graphic>
          <a:graphicData uri="http://schemas.openxmlformats.org/presentationml/2006/ole">
            <p:oleObj spid="_x0000_s10243" name="Equation" r:id="rId5" imgW="2120760" imgH="1002960" progId="Equation.DSMT4">
              <p:embed/>
            </p:oleObj>
          </a:graphicData>
        </a:graphic>
      </p:graphicFrame>
      <p:sp>
        <p:nvSpPr>
          <p:cNvPr id="18" name="Textfeld 17"/>
          <p:cNvSpPr txBox="1"/>
          <p:nvPr/>
        </p:nvSpPr>
        <p:spPr>
          <a:xfrm>
            <a:off x="7452320" y="548680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1748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sz="4000" dirty="0" smtClean="0">
                <a:solidFill>
                  <a:schemeClr val="accent6">
                    <a:lumMod val="50000"/>
                  </a:schemeClr>
                </a:solidFill>
              </a:rPr>
              <a:t>Kurven aus geometrischen Konstruktionen 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Versiera der Maria 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</a:rPr>
              <a:t>Agnesi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19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Grafik 13" descr="versiera-e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124744"/>
            <a:ext cx="4254448" cy="1656184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80927"/>
            <a:ext cx="7632848" cy="336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Grafik 16" descr="versiera-we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1124744"/>
            <a:ext cx="4247743" cy="1656184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0" y="5661248"/>
            <a:ext cx="3445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Auch das noch:</a:t>
            </a:r>
          </a:p>
          <a:p>
            <a:r>
              <a:rPr lang="de-DE" sz="1600" dirty="0" smtClean="0">
                <a:solidFill>
                  <a:schemeClr val="accent6">
                    <a:lumMod val="50000"/>
                  </a:schemeClr>
                </a:solidFill>
              </a:rPr>
              <a:t>Querschnitt zeigt den Goldenen Schnitt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AppData\Local\Microsoft\Windows\Temporary Internet Files\Content.IE5\97PNWZJ0\bookopen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32656"/>
            <a:ext cx="4191000" cy="415290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Kurven erkunden und verstehen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Mein Buch ist in Arbeit!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94423">
            <a:off x="2180421" y="2469168"/>
            <a:ext cx="3254886" cy="2870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3528" y="5949280"/>
            <a:ext cx="7033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117209" y="3861048"/>
            <a:ext cx="3026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ab Sommer 2016</a:t>
            </a:r>
          </a:p>
        </p:txBody>
      </p:sp>
      <p:sp>
        <p:nvSpPr>
          <p:cNvPr id="16" name="Wolkenförmige Legende 15"/>
          <p:cNvSpPr/>
          <p:nvPr/>
        </p:nvSpPr>
        <p:spPr>
          <a:xfrm>
            <a:off x="6012160" y="4437112"/>
            <a:ext cx="2376264" cy="612648"/>
          </a:xfrm>
          <a:prstGeom prst="cloudCallout">
            <a:avLst>
              <a:gd name="adj1" fmla="val -33114"/>
              <a:gd name="adj2" fmla="val 208578"/>
            </a:avLst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Bis dahin</a:t>
            </a:r>
            <a:endParaRPr lang="de-DE" dirty="0"/>
          </a:p>
        </p:txBody>
      </p:sp>
      <p:sp>
        <p:nvSpPr>
          <p:cNvPr id="17" name="Wolkenförmige Legende 16"/>
          <p:cNvSpPr/>
          <p:nvPr/>
        </p:nvSpPr>
        <p:spPr>
          <a:xfrm>
            <a:off x="7380312" y="5085184"/>
            <a:ext cx="1763688" cy="1008112"/>
          </a:xfrm>
          <a:prstGeom prst="cloudCallout">
            <a:avLst>
              <a:gd name="adj1" fmla="val -19729"/>
              <a:gd name="adj2" fmla="val 97136"/>
            </a:avLst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und  Bereich Kurven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Ellipse aus der Scheitelkreise-Konstruktion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20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Grafik 14" descr="elli-scheitelkreis-kons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3095191" cy="5013176"/>
          </a:xfrm>
          <a:prstGeom prst="rect">
            <a:avLst/>
          </a:prstGeom>
        </p:spPr>
      </p:pic>
      <p:pic>
        <p:nvPicPr>
          <p:cNvPr id="16" name="Grafik 15" descr="elli-scheitelkreis-stau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4241" y="1268760"/>
            <a:ext cx="4980207" cy="494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1143000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accent6">
                    <a:lumMod val="50000"/>
                  </a:schemeClr>
                </a:solidFill>
              </a:rPr>
              <a:t>Allgemeine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 geometrische Konstruktion</a:t>
            </a:r>
            <a:b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der Versiera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21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Grafik 14" descr="kurven-alle-versi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1052736"/>
            <a:ext cx="5040560" cy="490878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5076056" y="1268760"/>
            <a:ext cx="5580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Wanderkurve C</a:t>
            </a:r>
            <a:r>
              <a:rPr lang="de-DE" sz="3200" baseline="-25000" dirty="0" smtClean="0">
                <a:solidFill>
                  <a:schemeClr val="accent6">
                    <a:lumMod val="50000"/>
                  </a:schemeClr>
                </a:solidFill>
              </a:rPr>
              <a:t>1  </a:t>
            </a:r>
            <a:br>
              <a:rPr lang="de-DE" sz="3200" baseline="-25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sz="3200" baseline="-25000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für Q beliebig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Zweite Kurve C</a:t>
            </a:r>
            <a:r>
              <a:rPr lang="de-DE" sz="3200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5345716" y="2996952"/>
            <a:ext cx="37982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Fahrstrahl schneidet</a:t>
            </a:r>
            <a:b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  C</a:t>
            </a:r>
            <a:r>
              <a:rPr lang="de-DE" sz="3200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in 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652120" y="4077072"/>
            <a:ext cx="2537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P=(x(E),y(Q))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285123" y="4581128"/>
            <a:ext cx="3858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P hat also die Abszisse von E </a:t>
            </a:r>
            <a:b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und die Ordinate von Q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23528" y="5445224"/>
            <a:ext cx="841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  <a:latin typeface="Lucida Handwriting" pitchFamily="66" charset="0"/>
              </a:rPr>
              <a:t>Diese Verallgemeinerung ist von mir, aber so ist es eben: </a:t>
            </a:r>
          </a:p>
          <a:p>
            <a:pPr algn="ctr"/>
            <a:r>
              <a:rPr lang="de-DE" sz="2000" b="1" dirty="0" smtClean="0">
                <a:solidFill>
                  <a:schemeClr val="accent6">
                    <a:lumMod val="50000"/>
                  </a:schemeClr>
                </a:solidFill>
                <a:latin typeface="Lucida Handwriting" pitchFamily="66" charset="0"/>
              </a:rPr>
              <a:t>Kurven  locken  Kreativität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Die allgemeine Versiera verknüpft</a:t>
            </a:r>
            <a:b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Geometrie und Analysis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22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602061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395536" y="5157192"/>
            <a:ext cx="8138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Vieles geht in GeoGebra-CAS, TI Nspire CAS o.Ä.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51520" y="5661248"/>
            <a:ext cx="7973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Elimination geht (für jeden) mit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Wolfram-Alpha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Versiera mit Ellipse und Hyperbel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23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379" y="836712"/>
            <a:ext cx="6457973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797152"/>
            <a:ext cx="6378575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>
            <a:hlinkClick r:id="rId4" action="ppaction://hlinkfile"/>
          </p:cNvPr>
          <p:cNvSpPr txBox="1"/>
          <p:nvPr/>
        </p:nvSpPr>
        <p:spPr>
          <a:xfrm>
            <a:off x="395536" y="4973106"/>
            <a:ext cx="2352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  <a:hlinkClick r:id="rId5" action="ppaction://hlinkfile"/>
              </a:rPr>
              <a:t>versiera-elli-hyp.ggb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Versiera mit Ellipse und Hyperbel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24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9144000" cy="1585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7937" cy="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908720"/>
            <a:ext cx="572688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Objekt 14"/>
          <p:cNvGraphicFramePr>
            <a:graphicFrameLocks noChangeAspect="1"/>
          </p:cNvGraphicFramePr>
          <p:nvPr/>
        </p:nvGraphicFramePr>
        <p:xfrm>
          <a:off x="4427984" y="5517232"/>
          <a:ext cx="4392488" cy="683860"/>
        </p:xfrm>
        <a:graphic>
          <a:graphicData uri="http://schemas.openxmlformats.org/presentationml/2006/ole">
            <p:oleObj spid="_x0000_s14342" name="Equation" r:id="rId6" imgW="10604160" imgH="1650960" progId="Equation.DSMT4">
              <p:embed/>
            </p:oleObj>
          </a:graphicData>
        </a:graphic>
      </p:graphicFrame>
      <p:sp>
        <p:nvSpPr>
          <p:cNvPr id="16" name="Textfeld 15">
            <a:hlinkClick r:id="rId7" action="ppaction://hlinkfile"/>
          </p:cNvPr>
          <p:cNvSpPr txBox="1"/>
          <p:nvPr/>
        </p:nvSpPr>
        <p:spPr>
          <a:xfrm>
            <a:off x="395536" y="5661248"/>
            <a:ext cx="2352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  <a:hlinkClick r:id="rId8" action="ppaction://hlinkfile"/>
              </a:rPr>
              <a:t>versiera-elli-hyp.ggb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Kurvengleichung F(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</a:rPr>
              <a:t>x,y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)=0 und 3D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25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72790"/>
            <a:ext cx="3549650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3779912" y="1052736"/>
          <a:ext cx="4724400" cy="508000"/>
        </p:xfrm>
        <a:graphic>
          <a:graphicData uri="http://schemas.openxmlformats.org/presentationml/2006/ole">
            <p:oleObj spid="_x0000_s15363" name="Equation" r:id="rId4" imgW="4724280" imgH="507960" progId="Equation.DSMT4">
              <p:embed/>
            </p:oleObj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3563888" y="2420888"/>
          <a:ext cx="4749800" cy="508000"/>
        </p:xfrm>
        <a:graphic>
          <a:graphicData uri="http://schemas.openxmlformats.org/presentationml/2006/ole">
            <p:oleObj spid="_x0000_s15364" name="Equation" r:id="rId5" imgW="4749480" imgH="507960" progId="Equation.DSMT4">
              <p:embed/>
            </p:oleObj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1907704" y="5661248"/>
          <a:ext cx="6921500" cy="508000"/>
        </p:xfrm>
        <a:graphic>
          <a:graphicData uri="http://schemas.openxmlformats.org/presentationml/2006/ole">
            <p:oleObj spid="_x0000_s15365" name="Equation" r:id="rId6" imgW="6921360" imgH="507960" progId="Equation.DSMT4">
              <p:embed/>
            </p:oleObj>
          </a:graphicData>
        </a:graphic>
      </p:graphicFrame>
      <p:sp>
        <p:nvSpPr>
          <p:cNvPr id="15" name="Textfeld 14"/>
          <p:cNvSpPr txBox="1"/>
          <p:nvPr/>
        </p:nvSpPr>
        <p:spPr>
          <a:xfrm>
            <a:off x="3491880" y="1556792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Der Graph der Produktkurve  ist die Vereinigung der Punkte der </a:t>
            </a:r>
            <a:r>
              <a:rPr lang="de-DE" sz="2000" dirty="0" err="1" smtClean="0">
                <a:solidFill>
                  <a:schemeClr val="accent6">
                    <a:lumMod val="50000"/>
                  </a:schemeClr>
                </a:solidFill>
              </a:rPr>
              <a:t>Faktorkurven</a:t>
            </a:r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6" name="Wolkenförmige Legende 15"/>
          <p:cNvSpPr/>
          <p:nvPr/>
        </p:nvSpPr>
        <p:spPr>
          <a:xfrm>
            <a:off x="4067944" y="3068960"/>
            <a:ext cx="5076056" cy="864096"/>
          </a:xfrm>
          <a:prstGeom prst="cloudCallout">
            <a:avLst>
              <a:gd name="adj1" fmla="val 29772"/>
              <a:gd name="adj2" fmla="val -75055"/>
            </a:avLst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/>
              <a:t>Wenn hier keine 0 steht?</a:t>
            </a:r>
          </a:p>
        </p:txBody>
      </p:sp>
      <p:sp>
        <p:nvSpPr>
          <p:cNvPr id="17" name="Wolkenförmige Legende 16"/>
          <p:cNvSpPr/>
          <p:nvPr/>
        </p:nvSpPr>
        <p:spPr>
          <a:xfrm>
            <a:off x="2843808" y="4077072"/>
            <a:ext cx="6300192" cy="1332728"/>
          </a:xfrm>
          <a:prstGeom prst="cloudCallout">
            <a:avLst>
              <a:gd name="adj1" fmla="val -59234"/>
              <a:gd name="adj2" fmla="val 75365"/>
            </a:avLst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/>
              <a:t>Dann hilft die  3D-Dar-stellung  beim Verstehen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0" y="5415607"/>
            <a:ext cx="22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  <a:hlinkClick r:id="rId7" action="ppaction://hlinkfile"/>
              </a:rPr>
              <a:t>produkt-ohne3D</a:t>
            </a:r>
            <a:endParaRPr lang="de-DE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Kurvengleichung F(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</a:rPr>
              <a:t>x,y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)=0 und 3D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26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Grafik 5" descr="produkt-3D-in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836712"/>
            <a:ext cx="4403992" cy="4896544"/>
          </a:xfrm>
          <a:prstGeom prst="rect">
            <a:avLst/>
          </a:prstGeom>
        </p:spPr>
      </p:pic>
      <p:pic>
        <p:nvPicPr>
          <p:cNvPr id="7" name="Grafik 6" descr="produkt-3D-in2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836712"/>
            <a:ext cx="3969774" cy="468052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827584" y="5589240"/>
            <a:ext cx="1969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produkt3D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347864" y="5589240"/>
            <a:ext cx="5475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Mit zwei Fenstern in GeoGebra!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3D-Darstellungen anderer Kurven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27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Grafik 5" descr="kurven-standard-koncho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2934828" cy="2497988"/>
          </a:xfrm>
          <a:prstGeom prst="rect">
            <a:avLst/>
          </a:prstGeom>
        </p:spPr>
      </p:pic>
      <p:pic>
        <p:nvPicPr>
          <p:cNvPr id="7" name="Grafik 6" descr="konchoide3D-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764704"/>
            <a:ext cx="5715000" cy="3665220"/>
          </a:xfrm>
          <a:prstGeom prst="rect">
            <a:avLst/>
          </a:prstGeom>
        </p:spPr>
      </p:pic>
      <p:pic>
        <p:nvPicPr>
          <p:cNvPr id="8" name="Grafik 7" descr="konchoide3D-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3645024"/>
            <a:ext cx="4762500" cy="260604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397986" y="4221088"/>
            <a:ext cx="48545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Durch Schnitte in anderer Höhe 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bilden sich Kurvenfamilien.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382452" y="5229200"/>
            <a:ext cx="37899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Doch manchmal kommt 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es anders als man denkt.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51520" y="3501008"/>
            <a:ext cx="1943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Konchoide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Allgemeine bipolare Kurven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28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Grafik 5" descr="bipolar-p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3587509" cy="364502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97585" y="4653136"/>
            <a:ext cx="908088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Ein Punkt P habe die Abstände r und r‘ von zwei „Brennpunkten“ E und </a:t>
            </a:r>
          </a:p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E‘ im Abstand 2e</a:t>
            </a:r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. Jede Gleichung 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von r und r‘ </a:t>
            </a:r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definiert eine bipolare </a:t>
            </a:r>
          </a:p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Kurve</a:t>
            </a:r>
            <a:r>
              <a:rPr lang="de-DE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als Menge aller Punkte, die sowohl die Gleichung erfüllen, als </a:t>
            </a:r>
          </a:p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auch mit E und E‘ eine Dreieck bilden.</a:t>
            </a:r>
            <a:endParaRPr lang="de-DE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Grafik 7" descr="bipolar-berei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1052736"/>
            <a:ext cx="3240360" cy="350290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020272" y="1052736"/>
            <a:ext cx="220765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Visualisierung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der</a:t>
            </a:r>
            <a:r>
              <a:rPr lang="de-DE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Dreiecks-</a:t>
            </a:r>
          </a:p>
          <a:p>
            <a:r>
              <a:rPr lang="de-DE" sz="2800" dirty="0" err="1" smtClean="0">
                <a:solidFill>
                  <a:schemeClr val="accent6">
                    <a:lumMod val="50000"/>
                  </a:schemeClr>
                </a:solidFill>
              </a:rPr>
              <a:t>bedingung</a:t>
            </a:r>
            <a:endParaRPr lang="de-DE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im zweiten 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Grafikfenster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in GeoGebra.</a:t>
            </a:r>
          </a:p>
          <a:p>
            <a:r>
              <a:rPr lang="de-DE" sz="2800" b="1" dirty="0" smtClean="0">
                <a:solidFill>
                  <a:schemeClr val="accent6">
                    <a:lumMod val="50000"/>
                  </a:schemeClr>
                </a:solidFill>
              </a:rPr>
              <a:t>gekoppelte</a:t>
            </a:r>
          </a:p>
          <a:p>
            <a:r>
              <a:rPr lang="de-DE" sz="2800" b="1" dirty="0" smtClean="0">
                <a:solidFill>
                  <a:schemeClr val="accent6">
                    <a:lumMod val="50000"/>
                  </a:schemeClr>
                </a:solidFill>
              </a:rPr>
              <a:t>Darstellung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154297" y="4293096"/>
            <a:ext cx="3193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bipolar-</a:t>
            </a:r>
            <a:r>
              <a:rPr lang="de-DE" sz="2400" dirty="0" err="1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bereich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-</a:t>
            </a:r>
            <a:r>
              <a:rPr lang="de-DE" sz="2400" dirty="0" err="1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start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-</a:t>
            </a:r>
            <a:r>
              <a:rPr lang="de-DE" sz="2400" dirty="0" err="1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fkt</a:t>
            </a:r>
            <a:endParaRPr lang="de-DE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836712"/>
            <a:ext cx="382707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Bipolare Sinus-Kurven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29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652120" y="5733256"/>
            <a:ext cx="3193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bipolar-</a:t>
            </a:r>
            <a:r>
              <a:rPr lang="de-DE" sz="2400" dirty="0" err="1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bereich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-</a:t>
            </a:r>
            <a:r>
              <a:rPr lang="de-DE" sz="2400" dirty="0" err="1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start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-</a:t>
            </a:r>
            <a:r>
              <a:rPr lang="de-DE" sz="2400" dirty="0" err="1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fkt</a:t>
            </a:r>
            <a:endParaRPr lang="de-DE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7" y="1052736"/>
            <a:ext cx="339715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Gerade Verbindung mit Pfeil 15"/>
          <p:cNvCxnSpPr/>
          <p:nvPr/>
        </p:nvCxnSpPr>
        <p:spPr>
          <a:xfrm>
            <a:off x="4355976" y="5013176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>
            <a:off x="5508104" y="5013176"/>
            <a:ext cx="86409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6876256" y="5013176"/>
            <a:ext cx="64807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2771800" y="5013176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>
            <a:off x="1403648" y="5013176"/>
            <a:ext cx="108012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 flipH="1">
            <a:off x="251520" y="5013176"/>
            <a:ext cx="72008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251520" y="4941168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Durch die </a:t>
            </a: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gekoppelte Darstellung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kann man die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Besonderheiten alle verstehen.</a:t>
            </a:r>
          </a:p>
        </p:txBody>
      </p:sp>
      <p:graphicFrame>
        <p:nvGraphicFramePr>
          <p:cNvPr id="37" name="Objekt 36"/>
          <p:cNvGraphicFramePr>
            <a:graphicFrameLocks noChangeAspect="1"/>
          </p:cNvGraphicFramePr>
          <p:nvPr/>
        </p:nvGraphicFramePr>
        <p:xfrm>
          <a:off x="6608763" y="981075"/>
          <a:ext cx="2197100" cy="444500"/>
        </p:xfrm>
        <a:graphic>
          <a:graphicData uri="http://schemas.openxmlformats.org/presentationml/2006/ole">
            <p:oleObj spid="_x0000_s16388" name="Equation" r:id="rId6" imgW="2197080" imgH="444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Kurven erkunden und verstehen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43965"/>
          </a:xfr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Vielen Dank, dass ich diesem ruhmreichen Saal einen Vortrag halten darf.</a:t>
            </a:r>
          </a:p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Otto </a:t>
            </a:r>
            <a:r>
              <a:rPr lang="de-DE" dirty="0" err="1" smtClean="0">
                <a:solidFill>
                  <a:schemeClr val="accent6">
                    <a:lumMod val="50000"/>
                  </a:schemeClr>
                </a:solidFill>
              </a:rPr>
              <a:t>Toeplitz</a:t>
            </a:r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 hätte, so denke ich, mein Vorhaben gebilligt, mich in „generischer Methode“ dem Thema Kurven zu nähern.</a:t>
            </a:r>
          </a:p>
          <a:p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7" y="4437112"/>
            <a:ext cx="1456008" cy="179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Grafik 13" descr="masuv-tit-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437112"/>
            <a:ext cx="1524000" cy="175260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3347864" y="4581128"/>
            <a:ext cx="1367682" cy="1569660"/>
          </a:xfrm>
          <a:prstGeom prst="rect">
            <a:avLst/>
          </a:prstGeom>
          <a:noFill/>
          <a:ln w="22225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2. Aufl.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Herbst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2015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753336" y="4581128"/>
            <a:ext cx="42831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Das andere Buch war für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„alle“, das neue ist für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die Mathematik-Lehre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Gekoppelte Polardarstellung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30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23528" y="5805264"/>
            <a:ext cx="3193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chemeClr val="accent6">
                    <a:lumMod val="50000"/>
                  </a:schemeClr>
                </a:solidFill>
                <a:hlinkClick r:id="rId3" action="ppaction://hlinkfile"/>
              </a:rPr>
              <a:t>stropho-orig</a:t>
            </a:r>
            <a:endParaRPr lang="de-DE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8" name="Grafik 17" descr="stropho-orig-k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908720"/>
            <a:ext cx="4670720" cy="4536504"/>
          </a:xfrm>
          <a:prstGeom prst="rect">
            <a:avLst/>
          </a:prstGeom>
        </p:spPr>
      </p:pic>
      <p:pic>
        <p:nvPicPr>
          <p:cNvPr id="20" name="Grafik 19" descr="stropho-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052736"/>
            <a:ext cx="3990692" cy="4536504"/>
          </a:xfrm>
          <a:prstGeom prst="rect">
            <a:avLst/>
          </a:prstGeom>
        </p:spPr>
      </p:pic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4716016" y="5157192"/>
          <a:ext cx="3937000" cy="1028700"/>
        </p:xfrm>
        <a:graphic>
          <a:graphicData uri="http://schemas.openxmlformats.org/presentationml/2006/ole">
            <p:oleObj spid="_x0000_s17412" name="Equation" r:id="rId6" imgW="3936960" imgH="1028520" progId="Equation.DSMT4">
              <p:embed/>
            </p:oleObj>
          </a:graphicData>
        </a:graphic>
      </p:graphicFrame>
      <p:sp>
        <p:nvSpPr>
          <p:cNvPr id="25" name="Textfeld 24"/>
          <p:cNvSpPr txBox="1"/>
          <p:nvPr/>
        </p:nvSpPr>
        <p:spPr>
          <a:xfrm>
            <a:off x="251520" y="5013176"/>
            <a:ext cx="1964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Durchlauf 2 Pi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2051720" y="5733256"/>
            <a:ext cx="1097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+ </a:t>
            </a:r>
            <a:r>
              <a:rPr lang="de-DE" sz="3200" dirty="0" err="1" smtClean="0">
                <a:solidFill>
                  <a:schemeClr val="accent6">
                    <a:lumMod val="50000"/>
                  </a:schemeClr>
                </a:solidFill>
              </a:rPr>
              <a:t>vari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Gekoppelte Polardarstellung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31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feld 16">
            <a:hlinkClick r:id="rId3" action="ppaction://hlinkfile"/>
          </p:cNvPr>
          <p:cNvSpPr txBox="1"/>
          <p:nvPr/>
        </p:nvSpPr>
        <p:spPr>
          <a:xfrm>
            <a:off x="6444208" y="566124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>
                <a:solidFill>
                  <a:schemeClr val="accent6">
                    <a:lumMod val="50000"/>
                  </a:schemeClr>
                </a:solidFill>
                <a:hlinkClick r:id="rId3" action="ppaction://hlinkfile"/>
              </a:rPr>
              <a:t>stropho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  <a:hlinkClick r:id="rId3" action="ppaction://hlinkfile"/>
              </a:rPr>
              <a:t>-als-</a:t>
            </a:r>
            <a:r>
              <a:rPr lang="de-DE" sz="2400" dirty="0" err="1" smtClean="0">
                <a:solidFill>
                  <a:schemeClr val="accent6">
                    <a:lumMod val="50000"/>
                  </a:schemeClr>
                </a:solidFill>
                <a:hlinkClick r:id="rId3" action="ppaction://hlinkfile"/>
              </a:rPr>
              <a:t>cisso</a:t>
            </a:r>
            <a:endParaRPr lang="de-DE" sz="24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" name="Grafik 13" descr="stropho-als-cisso-ka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1039079"/>
            <a:ext cx="4536504" cy="4406145"/>
          </a:xfrm>
          <a:prstGeom prst="rect">
            <a:avLst/>
          </a:prstGeom>
        </p:spPr>
      </p:pic>
      <p:pic>
        <p:nvPicPr>
          <p:cNvPr id="15" name="Grafik 14" descr="stropho-als-ciss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052736"/>
            <a:ext cx="3966603" cy="4509120"/>
          </a:xfrm>
          <a:prstGeom prst="rect">
            <a:avLst/>
          </a:prstGeom>
        </p:spPr>
      </p:pic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51520" y="5373216"/>
          <a:ext cx="4178300" cy="1028700"/>
        </p:xfrm>
        <a:graphic>
          <a:graphicData uri="http://schemas.openxmlformats.org/presentationml/2006/ole">
            <p:oleObj spid="_x0000_s18435" name="Equation" r:id="rId6" imgW="4178160" imgH="1028520" progId="Equation.DSMT4">
              <p:embed/>
            </p:oleObj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251520" y="5013176"/>
            <a:ext cx="1964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Durchlauf 1 Pi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Die Topfblume, eine freie Erfindung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32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90573" y="836712"/>
            <a:ext cx="8601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de-DE" sz="1400" b="1" dirty="0" smtClean="0">
                <a:solidFill>
                  <a:schemeClr val="accent6">
                    <a:lumMod val="50000"/>
                  </a:schemeClr>
                </a:solidFill>
              </a:rPr>
              <a:t>on meinem Freund Prof. Riebesehl, einem Mathematiker, der sofort kreativ wurde, als ich mit dem Buch anfing.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5256584" cy="498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hteck 9"/>
          <p:cNvSpPr/>
          <p:nvPr/>
        </p:nvSpPr>
        <p:spPr>
          <a:xfrm>
            <a:off x="1979712" y="5517232"/>
            <a:ext cx="4824536" cy="576064"/>
          </a:xfrm>
          <a:prstGeom prst="rect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/>
          </a:p>
        </p:txBody>
      </p:sp>
      <p:sp>
        <p:nvSpPr>
          <p:cNvPr id="15" name="Textfeld 14">
            <a:hlinkClick r:id="rId3" action="ppaction://hlinkfile"/>
          </p:cNvPr>
          <p:cNvSpPr txBox="1"/>
          <p:nvPr/>
        </p:nvSpPr>
        <p:spPr>
          <a:xfrm>
            <a:off x="395536" y="4869160"/>
            <a:ext cx="1962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  <a:hlinkClick r:id="rId3" action="ppaction://hlinkfile"/>
              </a:rPr>
              <a:t>Topfblume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Die Topfblume, eine freie Erfindung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33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5400600" cy="511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feld 13"/>
          <p:cNvSpPr txBox="1"/>
          <p:nvPr/>
        </p:nvSpPr>
        <p:spPr>
          <a:xfrm>
            <a:off x="290573" y="836712"/>
            <a:ext cx="86019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de-DE" sz="1400" b="1" dirty="0" smtClean="0">
                <a:solidFill>
                  <a:schemeClr val="accent6">
                    <a:lumMod val="50000"/>
                  </a:schemeClr>
                </a:solidFill>
              </a:rPr>
              <a:t>on meinem Freund Prof. Riebesehl, einem Mathematiker, der sofort kreativ wurde, als ich mit dem Buch anfing. </a:t>
            </a:r>
          </a:p>
        </p:txBody>
      </p:sp>
      <p:pic>
        <p:nvPicPr>
          <p:cNvPr id="15" name="Grafik 14" descr="algebraische Kurve4-Kun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0678" y="1196752"/>
            <a:ext cx="2923322" cy="2261994"/>
          </a:xfrm>
          <a:prstGeom prst="rect">
            <a:avLst/>
          </a:prstGeom>
        </p:spPr>
      </p:pic>
      <p:sp>
        <p:nvSpPr>
          <p:cNvPr id="16" name="Textfeld 15">
            <a:hlinkClick r:id="rId4" action="ppaction://hlinkfile"/>
          </p:cNvPr>
          <p:cNvSpPr txBox="1"/>
          <p:nvPr/>
        </p:nvSpPr>
        <p:spPr>
          <a:xfrm>
            <a:off x="395536" y="4869160"/>
            <a:ext cx="1962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  <a:hlinkClick r:id="rId4" action="ppaction://hlinkfile"/>
              </a:rPr>
              <a:t>Topfblume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Was habe ich im Vortrag weggelassen?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34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611560" y="349488"/>
            <a:ext cx="7632848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2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Sehr viel !</a:t>
            </a:r>
            <a:endParaRPr lang="de-DE" sz="2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755576" y="2924944"/>
            <a:ext cx="8388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b="1" dirty="0" err="1" smtClean="0">
                <a:solidFill>
                  <a:schemeClr val="accent6">
                    <a:lumMod val="50000"/>
                  </a:schemeClr>
                </a:solidFill>
              </a:rPr>
              <a:t>Hüllkuven</a:t>
            </a: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jeder Art: von Tangenten, von</a:t>
            </a:r>
            <a:b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   Normalen, von Kreisscharen….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Fußpunktkurven</a:t>
            </a: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, Inversion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am Kreis</a:t>
            </a:r>
          </a:p>
          <a:p>
            <a:pPr>
              <a:buFont typeface="Arial" pitchFamily="34" charset="0"/>
              <a:buChar char="•"/>
            </a:pPr>
            <a:r>
              <a:rPr lang="de-DE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Spiralen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und </a:t>
            </a: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Rosetten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Zykloiden</a:t>
            </a:r>
          </a:p>
        </p:txBody>
      </p:sp>
      <p:pic>
        <p:nvPicPr>
          <p:cNvPr id="15" name="Grafik 14" descr="exp-spirale-tang-p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312" y="4437112"/>
            <a:ext cx="1415830" cy="1340768"/>
          </a:xfrm>
          <a:prstGeom prst="rect">
            <a:avLst/>
          </a:prstGeom>
        </p:spPr>
      </p:pic>
      <p:pic>
        <p:nvPicPr>
          <p:cNvPr id="10" name="Grafik 9" descr="lemnis-flaech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548680"/>
            <a:ext cx="2309065" cy="12490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Was habe ich im Vortrag weggelassen?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35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3528" y="980729"/>
            <a:ext cx="86390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Elemente der </a:t>
            </a: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Analysis</a:t>
            </a:r>
            <a:endParaRPr lang="de-DE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Erfindungen durch </a:t>
            </a: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eigene Konstruktionen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Erfindungen durch </a:t>
            </a: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eigene Gleichungen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Andere Erzeugungsweisen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von Kurven 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70737" y="5301208"/>
            <a:ext cx="78581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Kurven für die unlösbaren Probleme</a:t>
            </a:r>
          </a:p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Kegelschnitte, Anwendungen in der Technik </a:t>
            </a:r>
          </a:p>
        </p:txBody>
      </p:sp>
      <p:pic>
        <p:nvPicPr>
          <p:cNvPr id="14" name="Grafik 13" descr="Schmetterling-b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07171" y="2132856"/>
            <a:ext cx="1636829" cy="1567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 build="p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Bestandsaufnahme: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36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332656"/>
            <a:ext cx="626469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0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2000</a:t>
            </a:r>
            <a:endParaRPr lang="de-DE" sz="2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868144" y="836712"/>
            <a:ext cx="296760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accent6">
                    <a:lumMod val="50000"/>
                  </a:schemeClr>
                </a:solidFill>
              </a:rPr>
              <a:t>Jahre </a:t>
            </a:r>
          </a:p>
          <a:p>
            <a:r>
              <a:rPr lang="de-DE" sz="4000" b="1" dirty="0" smtClean="0">
                <a:solidFill>
                  <a:schemeClr val="accent6">
                    <a:lumMod val="50000"/>
                  </a:schemeClr>
                </a:solidFill>
              </a:rPr>
              <a:t>Mathematik-</a:t>
            </a:r>
          </a:p>
          <a:p>
            <a:r>
              <a:rPr lang="de-DE" sz="4000" b="1" dirty="0" err="1" smtClean="0">
                <a:solidFill>
                  <a:schemeClr val="accent6">
                    <a:lumMod val="50000"/>
                  </a:schemeClr>
                </a:solidFill>
              </a:rPr>
              <a:t>geschichte</a:t>
            </a:r>
            <a:r>
              <a:rPr lang="de-DE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de-DE" sz="4000" b="1" dirty="0" smtClean="0">
                <a:solidFill>
                  <a:schemeClr val="accent6">
                    <a:lumMod val="50000"/>
                  </a:schemeClr>
                </a:solidFill>
              </a:rPr>
              <a:t>mit Kurven</a:t>
            </a:r>
          </a:p>
        </p:txBody>
      </p:sp>
      <p:sp>
        <p:nvSpPr>
          <p:cNvPr id="10" name="Rechteck 9"/>
          <p:cNvSpPr/>
          <p:nvPr/>
        </p:nvSpPr>
        <p:spPr>
          <a:xfrm>
            <a:off x="323528" y="3356992"/>
            <a:ext cx="47160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</a:t>
            </a:r>
            <a:r>
              <a:rPr lang="de-DE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0 </a:t>
            </a:r>
            <a:endParaRPr lang="de-DE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55576" y="3153162"/>
            <a:ext cx="67414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chemeClr val="accent6">
                    <a:lumMod val="50000"/>
                  </a:schemeClr>
                </a:solidFill>
              </a:rPr>
              <a:t>Jahre  (curriculares) Schweigen</a:t>
            </a:r>
          </a:p>
        </p:txBody>
      </p:sp>
      <p:sp>
        <p:nvSpPr>
          <p:cNvPr id="15" name="Wolkenförmige Legende 14"/>
          <p:cNvSpPr/>
          <p:nvPr/>
        </p:nvSpPr>
        <p:spPr>
          <a:xfrm>
            <a:off x="0" y="4077072"/>
            <a:ext cx="1728192" cy="2232248"/>
          </a:xfrm>
          <a:prstGeom prst="cloudCallout">
            <a:avLst>
              <a:gd name="adj1" fmla="val -10481"/>
              <a:gd name="adj2" fmla="val -64843"/>
            </a:avLst>
          </a:prstGeom>
          <a:solidFill>
            <a:schemeClr val="accent2">
              <a:lumMod val="60000"/>
              <a:lumOff val="40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Eine 5 </a:t>
            </a:r>
            <a:r>
              <a:rPr lang="de-DE" dirty="0" err="1" smtClean="0"/>
              <a:t>pt</a:t>
            </a:r>
            <a:r>
              <a:rPr lang="de-DE" dirty="0" smtClean="0"/>
              <a:t> Schrift gibt es gar nicht!</a:t>
            </a:r>
          </a:p>
          <a:p>
            <a:pPr algn="ctr"/>
            <a:endParaRPr lang="de-DE" dirty="0" smtClean="0"/>
          </a:p>
        </p:txBody>
      </p:sp>
      <p:sp>
        <p:nvSpPr>
          <p:cNvPr id="16" name="Textfeld 15"/>
          <p:cNvSpPr txBox="1"/>
          <p:nvPr/>
        </p:nvSpPr>
        <p:spPr>
          <a:xfrm>
            <a:off x="2269810" y="3645024"/>
            <a:ext cx="678987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eine didaktisch nutzbare Literatur: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Hermann Schmidt 1949: Ausgewählte Kurven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Lockwood 1961: A </a:t>
            </a:r>
            <a:r>
              <a:rPr lang="de-DE" sz="2800" dirty="0" err="1" smtClean="0">
                <a:solidFill>
                  <a:schemeClr val="accent6">
                    <a:lumMod val="50000"/>
                  </a:schemeClr>
                </a:solidFill>
              </a:rPr>
              <a:t>Book</a:t>
            </a:r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accent6">
                    <a:lumMod val="50000"/>
                  </a:schemeClr>
                </a:solidFill>
              </a:rPr>
              <a:t>of</a:t>
            </a:r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2800" dirty="0" err="1" smtClean="0">
                <a:solidFill>
                  <a:schemeClr val="accent6">
                    <a:lumMod val="50000"/>
                  </a:schemeClr>
                </a:solidFill>
              </a:rPr>
              <a:t>Curves</a:t>
            </a:r>
            <a:endParaRPr lang="de-DE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Schupp 1993: Höhere Kurven, Kegelschnitte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Steinberg 1995: </a:t>
            </a:r>
            <a:r>
              <a:rPr lang="de-DE" sz="2800" dirty="0" err="1" smtClean="0">
                <a:solidFill>
                  <a:schemeClr val="accent6">
                    <a:lumMod val="50000"/>
                  </a:schemeClr>
                </a:solidFill>
              </a:rPr>
              <a:t>Polarkoord</a:t>
            </a:r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. u.a.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+ Einzelnes und Versprengtes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 animBg="1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Diagnose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37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323528" y="980728"/>
            <a:ext cx="83529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de-DE" sz="4400" dirty="0">
                <a:solidFill>
                  <a:srgbClr val="F79646">
                    <a:lumMod val="50000"/>
                  </a:srgbClr>
                </a:solidFill>
              </a:rPr>
              <a:t>Die Mathematiklehre </a:t>
            </a:r>
            <a:r>
              <a:rPr lang="de-DE" sz="4400" dirty="0" smtClean="0">
                <a:solidFill>
                  <a:srgbClr val="F79646">
                    <a:lumMod val="50000"/>
                  </a:srgbClr>
                </a:solidFill>
                <a:ea typeface="+mj-ea"/>
                <a:cs typeface="+mj-cs"/>
              </a:rPr>
              <a:t>leidet an </a:t>
            </a:r>
            <a:r>
              <a:rPr lang="de-DE" sz="4400" b="1" dirty="0" smtClean="0">
                <a:solidFill>
                  <a:srgbClr val="F79646">
                    <a:lumMod val="50000"/>
                  </a:srgbClr>
                </a:solidFill>
                <a:ea typeface="+mj-ea"/>
                <a:cs typeface="+mj-cs"/>
              </a:rPr>
              <a:t>akuter Magersucht.</a:t>
            </a:r>
            <a:endParaRPr lang="de-DE" sz="4400" b="1" dirty="0">
              <a:solidFill>
                <a:srgbClr val="F79646">
                  <a:lumMod val="50000"/>
                </a:srgbClr>
              </a:solidFill>
              <a:ea typeface="+mj-ea"/>
              <a:cs typeface="+mj-cs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251520" y="3068960"/>
            <a:ext cx="83529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de-DE" sz="4400" dirty="0">
                <a:solidFill>
                  <a:srgbClr val="F79646">
                    <a:lumMod val="50000"/>
                  </a:srgbClr>
                </a:solidFill>
              </a:rPr>
              <a:t>Die Mathematiklehre </a:t>
            </a:r>
            <a:r>
              <a:rPr lang="de-DE" sz="4400" dirty="0" smtClean="0">
                <a:solidFill>
                  <a:srgbClr val="F79646">
                    <a:lumMod val="50000"/>
                  </a:srgbClr>
                </a:solidFill>
                <a:ea typeface="+mj-ea"/>
                <a:cs typeface="+mj-cs"/>
              </a:rPr>
              <a:t>ist schon schlapp und kraftlos geworden, dass sie die jungen Menschen nicht </a:t>
            </a:r>
            <a:r>
              <a:rPr lang="de-DE" sz="4400" dirty="0" err="1" smtClean="0">
                <a:solidFill>
                  <a:srgbClr val="F79646">
                    <a:lumMod val="50000"/>
                  </a:srgbClr>
                </a:solidFill>
                <a:ea typeface="+mj-ea"/>
                <a:cs typeface="+mj-cs"/>
              </a:rPr>
              <a:t>durch‘s</a:t>
            </a:r>
            <a:r>
              <a:rPr lang="de-DE" sz="4400" dirty="0" smtClean="0">
                <a:solidFill>
                  <a:srgbClr val="F79646">
                    <a:lumMod val="50000"/>
                  </a:srgbClr>
                </a:solidFill>
                <a:ea typeface="+mj-ea"/>
                <a:cs typeface="+mj-cs"/>
              </a:rPr>
              <a:t> Studium tragen kann.</a:t>
            </a:r>
            <a:endParaRPr lang="de-DE" sz="4400" b="1" dirty="0">
              <a:solidFill>
                <a:srgbClr val="F79646">
                  <a:lumMod val="50000"/>
                </a:srgbClr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Wege zur Heilung 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38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-108520" y="1044025"/>
            <a:ext cx="9339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Wir sind </a:t>
            </a:r>
            <a:r>
              <a:rPr lang="de-DE" sz="3200" b="1" dirty="0" smtClean="0">
                <a:solidFill>
                  <a:schemeClr val="accent6">
                    <a:lumMod val="50000"/>
                  </a:schemeClr>
                </a:solidFill>
              </a:rPr>
              <a:t>Berufsoptimisten</a:t>
            </a: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in Sachen Mathematiklehre!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39552" y="1700808"/>
            <a:ext cx="8084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Viele, die hier sitzen, bemühen sich seit Jahren!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907704" y="2348880"/>
            <a:ext cx="4954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Gemeinsam sind wir stärker!</a:t>
            </a:r>
          </a:p>
        </p:txBody>
      </p:sp>
      <p:sp>
        <p:nvSpPr>
          <p:cNvPr id="16" name="Rechteck 15"/>
          <p:cNvSpPr/>
          <p:nvPr/>
        </p:nvSpPr>
        <p:spPr>
          <a:xfrm>
            <a:off x="48364" y="2967335"/>
            <a:ext cx="9047285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Dieses war mein Beitrag</a:t>
            </a:r>
            <a:r>
              <a:rPr lang="de-DE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für heute!</a:t>
            </a:r>
          </a:p>
          <a:p>
            <a:pPr algn="ctr"/>
            <a:r>
              <a:rPr lang="de-DE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Vielen Dank für Ihre </a:t>
            </a:r>
          </a:p>
          <a:p>
            <a:pPr algn="ctr"/>
            <a:r>
              <a:rPr lang="de-DE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Aufmerksamkeit!</a:t>
            </a:r>
          </a:p>
        </p:txBody>
      </p:sp>
      <p:pic>
        <p:nvPicPr>
          <p:cNvPr id="17" name="Grafik 16" descr="parabel-konch-p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37112"/>
            <a:ext cx="2257845" cy="1584176"/>
          </a:xfrm>
          <a:prstGeom prst="rect">
            <a:avLst/>
          </a:prstGeom>
        </p:spPr>
      </p:pic>
      <p:pic>
        <p:nvPicPr>
          <p:cNvPr id="18" name="Grafik 17" descr="cisso-parabel-pur3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4437112"/>
            <a:ext cx="1191768" cy="180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Ziele von Vortrag und Buch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467544" y="1052736"/>
            <a:ext cx="8676456" cy="6444841"/>
          </a:xfrm>
        </p:spPr>
        <p:txBody>
          <a:bodyPr wrap="square">
            <a:spAutoFit/>
          </a:bodyPr>
          <a:lstStyle/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Es ist erst einmal natürlich </a:t>
            </a:r>
            <a:r>
              <a:rPr lang="de-DE" sz="2800" b="1" dirty="0" smtClean="0">
                <a:solidFill>
                  <a:schemeClr val="accent6">
                    <a:lumMod val="50000"/>
                  </a:schemeClr>
                </a:solidFill>
              </a:rPr>
              <a:t>für Sie</a:t>
            </a:r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, die Sie hierher gekommen sind.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Zielgruppe am Ende: </a:t>
            </a:r>
            <a:r>
              <a:rPr lang="de-DE" sz="2800" b="1" dirty="0" smtClean="0">
                <a:solidFill>
                  <a:schemeClr val="accent6">
                    <a:lumMod val="50000"/>
                  </a:schemeClr>
                </a:solidFill>
              </a:rPr>
              <a:t>Lernende</a:t>
            </a:r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 der Mathematik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Zielgruppe der Mittler:  </a:t>
            </a:r>
            <a:r>
              <a:rPr lang="de-DE" sz="2800" b="1" dirty="0" smtClean="0">
                <a:solidFill>
                  <a:schemeClr val="accent6">
                    <a:lumMod val="50000"/>
                  </a:schemeClr>
                </a:solidFill>
              </a:rPr>
              <a:t>Lehrer</a:t>
            </a:r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 und </a:t>
            </a:r>
            <a:r>
              <a:rPr lang="de-DE" sz="2800" b="1" dirty="0" smtClean="0">
                <a:solidFill>
                  <a:schemeClr val="accent6">
                    <a:lumMod val="50000"/>
                  </a:schemeClr>
                </a:solidFill>
              </a:rPr>
              <a:t>Lehramtsstudierende</a:t>
            </a:r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 der Mathematik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Zielgruppe der Impulsgeber: Lehrende der Mathematik in  </a:t>
            </a:r>
            <a:r>
              <a:rPr lang="de-DE" sz="2800" b="1" dirty="0" smtClean="0">
                <a:solidFill>
                  <a:schemeClr val="accent6">
                    <a:lumMod val="50000"/>
                  </a:schemeClr>
                </a:solidFill>
              </a:rPr>
              <a:t>fachwissenschaftlicher Lehramtsausbildung </a:t>
            </a:r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mit didaktischem Futter</a:t>
            </a:r>
          </a:p>
          <a:p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Handwerklich saubere Arbeit, geometrische und analytische Behandlung, Beweise, logischer Aufbau,… </a:t>
            </a:r>
          </a:p>
          <a:p>
            <a:r>
              <a:rPr lang="de-DE" sz="2800" dirty="0" smtClean="0">
                <a:solidFill>
                  <a:srgbClr val="0070C0"/>
                </a:solidFill>
              </a:rPr>
              <a:t>Kein Ziel ist: Durch Formalisierung Lernen zu verhindern</a:t>
            </a:r>
            <a:r>
              <a:rPr lang="de-DE" sz="28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de-DE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4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Kurven, alles ist mit allem verwoben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5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17" name="Diagramm 16"/>
          <p:cNvGraphicFramePr/>
          <p:nvPr/>
        </p:nvGraphicFramePr>
        <p:xfrm>
          <a:off x="611560" y="1124744"/>
          <a:ext cx="792088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5220F29-73C3-4731-81EC-405D5667B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4C4E1C2E-07BE-4468-A457-4075FD00D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D6574C4-7289-4951-96C7-4C2B6FC7A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AB84EAB9-9273-44E1-8D61-0155F8BDF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410A7AB-25BB-4290-8A9C-347F1A741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2A2390B-C41D-4680-AC6E-731637C4F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Starten mit Handeln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6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Grafik 7" descr="hundekurve-spi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1137084"/>
            <a:ext cx="3535941" cy="2651956"/>
          </a:xfrm>
          <a:prstGeom prst="rect">
            <a:avLst/>
          </a:prstGeom>
        </p:spPr>
      </p:pic>
      <p:pic>
        <p:nvPicPr>
          <p:cNvPr id="9" name="Grafik 8" descr="fadenkonstr-fv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933056"/>
            <a:ext cx="8295000" cy="2224264"/>
          </a:xfrm>
          <a:prstGeom prst="rect">
            <a:avLst/>
          </a:prstGeom>
        </p:spPr>
      </p:pic>
      <p:pic>
        <p:nvPicPr>
          <p:cNvPr id="14" name="Grafik 13" descr="lemni-zirkel-museo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1116859"/>
            <a:ext cx="3672408" cy="26001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para-hyp-line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221088"/>
            <a:ext cx="5712030" cy="19692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Geometrisch Erfassen und Realisieren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7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680790" y="6165304"/>
            <a:ext cx="44632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www.kurven-erkunden-und-verstehen.de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6165304"/>
            <a:ext cx="4732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accent6">
                    <a:lumMod val="50000"/>
                  </a:schemeClr>
                </a:solidFill>
              </a:rPr>
              <a:t>www.mathematik-sehen-und-verstehen.de</a:t>
            </a:r>
            <a:endParaRPr lang="de-DE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" name="Grafik 14" descr="Kochoide_Niko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764704"/>
            <a:ext cx="7189974" cy="2232248"/>
          </a:xfrm>
          <a:prstGeom prst="rect">
            <a:avLst/>
          </a:prstGeom>
        </p:spPr>
      </p:pic>
      <p:pic>
        <p:nvPicPr>
          <p:cNvPr id="16" name="Grafik 15" descr="lemnis-gelen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00423" y="2996952"/>
            <a:ext cx="3843578" cy="180020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251520" y="3068960"/>
            <a:ext cx="4570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Konchoide des Nikomedes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588224" y="5157192"/>
            <a:ext cx="25332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Bernoulli‘sche</a:t>
            </a:r>
          </a:p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Lemniskate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0" y="3717032"/>
            <a:ext cx="4771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Lineale mit Faden: Parabel 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275856" y="4149080"/>
            <a:ext cx="1704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Hyperbel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Mathematisch vertiefen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8</a:t>
            </a:fld>
            <a:endParaRPr lang="de-DE" sz="1400" dirty="0">
              <a:solidFill>
                <a:srgbClr val="800000"/>
              </a:solidFill>
            </a:endParaRPr>
          </a:p>
        </p:txBody>
      </p:sp>
      <p:pic>
        <p:nvPicPr>
          <p:cNvPr id="15" name="Grafik 14" descr="Kochoide_Niko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764704"/>
            <a:ext cx="7189974" cy="2232248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4573966" y="2996952"/>
            <a:ext cx="4570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Konchoide des Nikomedes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23528" y="2924944"/>
            <a:ext cx="3011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Für die Jüngsten: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457519" y="3356992"/>
            <a:ext cx="868648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Alle Erscheinungsformen finden.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Überlegen und experimentieren, wovon die Form abhängt.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Überlegen, ob der „Wanderweg von  Q“ geschnitten werden kann.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Ausprobieren und entscheiden, welche der folgenden Gleichungen</a:t>
            </a:r>
            <a:b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stimmen kann: </a:t>
            </a:r>
          </a:p>
        </p:txBody>
      </p:sp>
      <p:pic>
        <p:nvPicPr>
          <p:cNvPr id="23" name="Grafik 22" descr="kochoide-hund-g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33256"/>
            <a:ext cx="3046738" cy="576064"/>
          </a:xfrm>
          <a:prstGeom prst="rect">
            <a:avLst/>
          </a:prstGeom>
        </p:spPr>
      </p:pic>
      <p:pic>
        <p:nvPicPr>
          <p:cNvPr id="24" name="Grafik 23" descr="kochoide-hund-af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1" y="4941168"/>
            <a:ext cx="6458421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accent6">
                    <a:lumMod val="50000"/>
                  </a:schemeClr>
                </a:solidFill>
              </a:rPr>
              <a:t>Mit Pythagoras und Strahlensatz </a:t>
            </a:r>
            <a:endParaRPr lang="de-D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31800" y="6550223"/>
            <a:ext cx="8712200" cy="307777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rgbClr val="800000"/>
                </a:solidFill>
              </a:rPr>
              <a:t>Prof. Dr. Dörte Haftendorn, Leuphana Universität Lüneburg,  http://</a:t>
            </a:r>
            <a:r>
              <a:rPr lang="de-DE" sz="1400" dirty="0" smtClean="0">
                <a:solidFill>
                  <a:srgbClr val="800000"/>
                </a:solidFill>
              </a:rPr>
              <a:t>www.mathematik-verstehen.de     Folie </a:t>
            </a:r>
            <a:fld id="{31574ED0-365B-4BC4-BA0B-E977A1A5594F}" type="slidenum">
              <a:rPr lang="de-DE" sz="1400" smtClean="0">
                <a:solidFill>
                  <a:srgbClr val="800000"/>
                </a:solidFill>
              </a:rPr>
              <a:pPr algn="ctr">
                <a:spcBef>
                  <a:spcPct val="50000"/>
                </a:spcBef>
              </a:pPr>
              <a:t>9</a:t>
            </a:fld>
            <a:endParaRPr lang="de-DE" sz="1400" dirty="0">
              <a:solidFill>
                <a:srgbClr val="80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573966" y="908720"/>
            <a:ext cx="45700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6">
                    <a:lumMod val="50000"/>
                  </a:schemeClr>
                </a:solidFill>
              </a:rPr>
              <a:t>Konchoide des Nikomedes</a:t>
            </a:r>
          </a:p>
        </p:txBody>
      </p:sp>
      <p:pic>
        <p:nvPicPr>
          <p:cNvPr id="22" name="Grafik 21" descr="kochoide-hund-gl-herle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980727"/>
            <a:ext cx="3744416" cy="2816313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4644008" y="1412776"/>
            <a:ext cx="3168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Einhaltung von </a:t>
            </a:r>
          </a:p>
          <a:p>
            <a:r>
              <a:rPr lang="de-DE" sz="2400" b="1" dirty="0" smtClean="0">
                <a:solidFill>
                  <a:schemeClr val="accent6">
                    <a:lumMod val="50000"/>
                  </a:schemeClr>
                </a:solidFill>
              </a:rPr>
              <a:t>Bezeichnungsstandards</a:t>
            </a:r>
          </a:p>
        </p:txBody>
      </p:sp>
      <p:graphicFrame>
        <p:nvGraphicFramePr>
          <p:cNvPr id="24" name="Objekt 23"/>
          <p:cNvGraphicFramePr>
            <a:graphicFrameLocks noChangeAspect="1"/>
          </p:cNvGraphicFramePr>
          <p:nvPr/>
        </p:nvGraphicFramePr>
        <p:xfrm>
          <a:off x="4644008" y="2204864"/>
          <a:ext cx="1656184" cy="457889"/>
        </p:xfrm>
        <a:graphic>
          <a:graphicData uri="http://schemas.openxmlformats.org/presentationml/2006/ole">
            <p:oleObj spid="_x0000_s3074" name="Equation" r:id="rId4" imgW="1562040" imgH="431640" progId="Equation.DSMT4">
              <p:embed/>
            </p:oleObj>
          </a:graphicData>
        </a:graphic>
      </p:graphicFrame>
      <p:graphicFrame>
        <p:nvGraphicFramePr>
          <p:cNvPr id="25" name="Objekt 24"/>
          <p:cNvGraphicFramePr>
            <a:graphicFrameLocks noChangeAspect="1"/>
          </p:cNvGraphicFramePr>
          <p:nvPr/>
        </p:nvGraphicFramePr>
        <p:xfrm>
          <a:off x="2184400" y="1270000"/>
          <a:ext cx="914400" cy="368300"/>
        </p:xfrm>
        <a:graphic>
          <a:graphicData uri="http://schemas.openxmlformats.org/presentationml/2006/ole">
            <p:oleObj spid="_x0000_s3075" name="Equation" r:id="rId5" imgW="914400" imgH="368280" progId="Equation.DSMT4">
              <p:embed/>
            </p:oleObj>
          </a:graphicData>
        </a:graphic>
      </p:graphicFrame>
      <p:graphicFrame>
        <p:nvGraphicFramePr>
          <p:cNvPr id="26" name="Objekt 25"/>
          <p:cNvGraphicFramePr>
            <a:graphicFrameLocks noChangeAspect="1"/>
          </p:cNvGraphicFramePr>
          <p:nvPr/>
        </p:nvGraphicFramePr>
        <p:xfrm>
          <a:off x="4644008" y="2780928"/>
          <a:ext cx="1600200" cy="431800"/>
        </p:xfrm>
        <a:graphic>
          <a:graphicData uri="http://schemas.openxmlformats.org/presentationml/2006/ole">
            <p:oleObj spid="_x0000_s3076" name="Equation" r:id="rId6" imgW="1600200" imgH="431640" progId="Equation.DSMT4">
              <p:embed/>
            </p:oleObj>
          </a:graphicData>
        </a:graphic>
      </p:graphicFrame>
      <p:sp>
        <p:nvSpPr>
          <p:cNvPr id="27" name="Textfeld 26"/>
          <p:cNvSpPr txBox="1"/>
          <p:nvPr/>
        </p:nvSpPr>
        <p:spPr>
          <a:xfrm>
            <a:off x="6588224" y="2132856"/>
            <a:ext cx="1696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00B050"/>
                </a:solidFill>
              </a:rPr>
              <a:t>X in grün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6516216" y="2700209"/>
            <a:ext cx="1102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in rot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4572000" y="3140968"/>
            <a:ext cx="3634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Kreise zum  Übertragen von</a:t>
            </a:r>
          </a:p>
          <a:p>
            <a:r>
              <a:rPr lang="de-DE" sz="2400" dirty="0" smtClean="0">
                <a:solidFill>
                  <a:schemeClr val="bg1">
                    <a:lumMod val="50000"/>
                  </a:schemeClr>
                </a:solidFill>
              </a:rPr>
              <a:t>Abständen grau gestrichelt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0" y="3861048"/>
            <a:ext cx="3174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Gleichung 1: Weg von Q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0" y="4509120"/>
            <a:ext cx="3272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Gleichung 2: Ort 1  von P</a:t>
            </a:r>
          </a:p>
        </p:txBody>
      </p:sp>
      <p:sp>
        <p:nvSpPr>
          <p:cNvPr id="32" name="Textfeld 31"/>
          <p:cNvSpPr txBox="1"/>
          <p:nvPr/>
        </p:nvSpPr>
        <p:spPr>
          <a:xfrm>
            <a:off x="0" y="5013176"/>
            <a:ext cx="3203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Gleichung 3: Ort 2 von P</a:t>
            </a:r>
          </a:p>
        </p:txBody>
      </p:sp>
      <p:graphicFrame>
        <p:nvGraphicFramePr>
          <p:cNvPr id="33" name="Objekt 32"/>
          <p:cNvGraphicFramePr>
            <a:graphicFrameLocks noChangeAspect="1"/>
          </p:cNvGraphicFramePr>
          <p:nvPr/>
        </p:nvGraphicFramePr>
        <p:xfrm>
          <a:off x="3347864" y="3861048"/>
          <a:ext cx="2146300" cy="444500"/>
        </p:xfrm>
        <a:graphic>
          <a:graphicData uri="http://schemas.openxmlformats.org/presentationml/2006/ole">
            <p:oleObj spid="_x0000_s3077" name="Equation" r:id="rId7" imgW="2145960" imgH="444240" progId="Equation.DSMT4">
              <p:embed/>
            </p:oleObj>
          </a:graphicData>
        </a:graphic>
      </p:graphicFrame>
      <p:graphicFrame>
        <p:nvGraphicFramePr>
          <p:cNvPr id="34" name="Objekt 33"/>
          <p:cNvGraphicFramePr>
            <a:graphicFrameLocks noChangeAspect="1"/>
          </p:cNvGraphicFramePr>
          <p:nvPr/>
        </p:nvGraphicFramePr>
        <p:xfrm>
          <a:off x="3203848" y="4433168"/>
          <a:ext cx="3695700" cy="508000"/>
        </p:xfrm>
        <a:graphic>
          <a:graphicData uri="http://schemas.openxmlformats.org/presentationml/2006/ole">
            <p:oleObj spid="_x0000_s3078" name="Equation" r:id="rId8" imgW="3695400" imgH="507960" progId="Equation.DSMT4">
              <p:embed/>
            </p:oleObj>
          </a:graphicData>
        </a:graphic>
      </p:graphicFrame>
      <p:graphicFrame>
        <p:nvGraphicFramePr>
          <p:cNvPr id="35" name="Objekt 34"/>
          <p:cNvGraphicFramePr>
            <a:graphicFrameLocks noChangeAspect="1"/>
          </p:cNvGraphicFramePr>
          <p:nvPr/>
        </p:nvGraphicFramePr>
        <p:xfrm>
          <a:off x="1547664" y="5301208"/>
          <a:ext cx="1016000" cy="952500"/>
        </p:xfrm>
        <a:graphic>
          <a:graphicData uri="http://schemas.openxmlformats.org/presentationml/2006/ole">
            <p:oleObj spid="_x0000_s3079" name="Equation" r:id="rId9" imgW="1015920" imgH="952200" progId="Equation.DSMT4">
              <p:embed/>
            </p:oleObj>
          </a:graphicData>
        </a:graphic>
      </p:graphicFrame>
      <p:sp>
        <p:nvSpPr>
          <p:cNvPr id="36" name="Textfeld 35"/>
          <p:cNvSpPr txBox="1"/>
          <p:nvPr/>
        </p:nvSpPr>
        <p:spPr>
          <a:xfrm>
            <a:off x="3419872" y="5085184"/>
            <a:ext cx="7970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accent6">
                    <a:lumMod val="50000"/>
                  </a:schemeClr>
                </a:solidFill>
              </a:rPr>
              <a:t>Also:</a:t>
            </a:r>
          </a:p>
        </p:txBody>
      </p:sp>
      <p:pic>
        <p:nvPicPr>
          <p:cNvPr id="38" name="Grafik 37" descr="kochoide-hund-g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55910" y="5517232"/>
            <a:ext cx="5388090" cy="1018757"/>
          </a:xfrm>
          <a:prstGeom prst="rect">
            <a:avLst/>
          </a:prstGeom>
        </p:spPr>
      </p:pic>
      <p:graphicFrame>
        <p:nvGraphicFramePr>
          <p:cNvPr id="37" name="Objekt 36"/>
          <p:cNvGraphicFramePr>
            <a:graphicFrameLocks noChangeAspect="1"/>
          </p:cNvGraphicFramePr>
          <p:nvPr/>
        </p:nvGraphicFramePr>
        <p:xfrm>
          <a:off x="4464124" y="4911948"/>
          <a:ext cx="3924300" cy="749300"/>
        </p:xfrm>
        <a:graphic>
          <a:graphicData uri="http://schemas.openxmlformats.org/presentationml/2006/ole">
            <p:oleObj spid="_x0000_s3080" name="Equation" r:id="rId11" imgW="3924000" imgH="74916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29" grpId="0"/>
      <p:bldP spid="30" grpId="0"/>
      <p:bldP spid="31" grpId="0"/>
      <p:bldP spid="32" grpId="0"/>
      <p:bldP spid="36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50800">
          <a:solidFill>
            <a:schemeClr val="accent6">
              <a:lumMod val="50000"/>
            </a:schemeClr>
          </a:solidFill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200" dirty="0" smtClean="0">
            <a:solidFill>
              <a:schemeClr val="accent6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1705</Words>
  <Application>Microsoft Office PowerPoint</Application>
  <PresentationFormat>Bildschirmpräsentation (4:3)</PresentationFormat>
  <Paragraphs>333</Paragraphs>
  <Slides>38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0" baseType="lpstr">
      <vt:lpstr>Larissa-Design</vt:lpstr>
      <vt:lpstr>Equation</vt:lpstr>
      <vt:lpstr>Kurven erkunden und verstehen</vt:lpstr>
      <vt:lpstr>Kurven erkunden und verstehen</vt:lpstr>
      <vt:lpstr>Kurven erkunden und verstehen</vt:lpstr>
      <vt:lpstr>Ziele von Vortrag und Buch</vt:lpstr>
      <vt:lpstr>Kurven, alles ist mit allem verwoben</vt:lpstr>
      <vt:lpstr>Starten mit Handeln</vt:lpstr>
      <vt:lpstr>Geometrisch Erfassen und Realisieren</vt:lpstr>
      <vt:lpstr>Mathematisch vertiefen</vt:lpstr>
      <vt:lpstr>Mit Pythagoras und Strahlensatz </vt:lpstr>
      <vt:lpstr>Kurven aus geometrischen Konstruktionen</vt:lpstr>
      <vt:lpstr>Allgemeine geometrische Konstruktion der Konchoide</vt:lpstr>
      <vt:lpstr>Pascal‘sche Schnecken als spezielle Konchoiden mit „Kreisstraße“</vt:lpstr>
      <vt:lpstr>allgemeinere Konchoiden mit anderen  Wanderwegen</vt:lpstr>
      <vt:lpstr>allgemeinere Konchoiden mit  Parabel-Wanderwegen</vt:lpstr>
      <vt:lpstr>Allgemeine geometrische Konstruktion der Strophoide</vt:lpstr>
      <vt:lpstr>Allgemeine geometrische Konstruktion der Cissoide</vt:lpstr>
      <vt:lpstr>Allgemeine geometrische Konstruktion der Cissoide</vt:lpstr>
      <vt:lpstr>Kurven aus geometrischen Konstruktionen Versiera der Maria Agnesi</vt:lpstr>
      <vt:lpstr>Kurven aus geometrischen Konstruktionen Versiera der Maria Agnesi</vt:lpstr>
      <vt:lpstr>Ellipse aus der Scheitelkreise-Konstruktion</vt:lpstr>
      <vt:lpstr>Allgemeine geometrische Konstruktion der Versiera</vt:lpstr>
      <vt:lpstr>Die allgemeine Versiera verknüpft Geometrie und Analysis</vt:lpstr>
      <vt:lpstr>Versiera mit Ellipse und Hyperbel</vt:lpstr>
      <vt:lpstr>Versiera mit Ellipse und Hyperbel</vt:lpstr>
      <vt:lpstr>Kurvengleichung F(x,y)=0 und 3D</vt:lpstr>
      <vt:lpstr>Kurvengleichung F(x,y)=0 und 3D</vt:lpstr>
      <vt:lpstr>3D-Darstellungen anderer Kurven</vt:lpstr>
      <vt:lpstr>Allgemeine bipolare Kurven</vt:lpstr>
      <vt:lpstr>Bipolare Sinus-Kurven</vt:lpstr>
      <vt:lpstr>Gekoppelte Polardarstellung</vt:lpstr>
      <vt:lpstr>Gekoppelte Polardarstellung</vt:lpstr>
      <vt:lpstr>Die Topfblume, eine freie Erfindung</vt:lpstr>
      <vt:lpstr>Die Topfblume, eine freie Erfindung</vt:lpstr>
      <vt:lpstr>Was habe ich im Vortrag weggelassen?</vt:lpstr>
      <vt:lpstr>Was habe ich im Vortrag weggelassen?</vt:lpstr>
      <vt:lpstr>Bestandsaufnahme:</vt:lpstr>
      <vt:lpstr>Diagnose</vt:lpstr>
      <vt:lpstr>Wege zur Heilung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Kurven erkunden und verstehen</dc:title>
  <dc:creator>Prof. Dr. Dörte Haftendorn</dc:creator>
  <cp:lastModifiedBy>Prof. Dr. Dörte Haftendorn</cp:lastModifiedBy>
  <cp:revision>19</cp:revision>
  <dcterms:created xsi:type="dcterms:W3CDTF">2015-07-02T07:22:28Z</dcterms:created>
  <dcterms:modified xsi:type="dcterms:W3CDTF">2015-07-10T11:03:34Z</dcterms:modified>
</cp:coreProperties>
</file>