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3" r:id="rId5"/>
    <p:sldId id="259" r:id="rId6"/>
    <p:sldId id="260" r:id="rId7"/>
    <p:sldId id="264" r:id="rId8"/>
    <p:sldId id="265" r:id="rId9"/>
    <p:sldId id="261" r:id="rId10"/>
    <p:sldId id="267" r:id="rId11"/>
    <p:sldId id="268" r:id="rId12"/>
    <p:sldId id="262" r:id="rId13"/>
    <p:sldId id="276" r:id="rId14"/>
    <p:sldId id="277" r:id="rId15"/>
    <p:sldId id="269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 autoAdjust="0"/>
    <p:restoredTop sz="94652" autoAdjust="0"/>
  </p:normalViewPr>
  <p:slideViewPr>
    <p:cSldViewPr>
      <p:cViewPr varScale="1">
        <p:scale>
          <a:sx n="38" d="100"/>
          <a:sy n="38" d="100"/>
        </p:scale>
        <p:origin x="-77" y="-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FD14B-3492-42B2-983E-714918131137}" type="datetimeFigureOut">
              <a:rPr lang="de-DE" smtClean="0"/>
              <a:pPr/>
              <a:t>06.01.2018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4148-0CDF-4ABA-B682-D1D595FBBDB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4148-0CDF-4ABA-B682-D1D595FBBDB8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5458519-B965-421C-89F6-1A1CE56488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9476AC48-C556-47C9-95E0-2909F4D22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3ACA6FB-9BED-47EE-BACA-B7697712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E4F1-0A27-4654-AD07-37F0EE2CAD65}" type="datetimeFigureOut">
              <a:rPr lang="de-DE" smtClean="0"/>
              <a:pPr/>
              <a:t>06.01.2018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D2D83750-0274-4CC6-B255-970767921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28B6201-51EB-47D5-AF59-D1CBEEDCC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C6E3-C3D7-4D51-818E-0C77053C5F0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25681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C8952A9-B5B5-4D40-ACC3-72AF7E0D5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EA8634EC-1830-4331-87B6-E29E389B4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467EF673-6E2D-4491-911E-0CA2FF2C5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E4F1-0A27-4654-AD07-37F0EE2CAD65}" type="datetimeFigureOut">
              <a:rPr lang="de-DE" smtClean="0"/>
              <a:pPr/>
              <a:t>06.01.2018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2753691A-0F17-4E18-AE38-E105DE06A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E216B3C6-2334-43D1-85A9-6150CC728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C6E3-C3D7-4D51-818E-0C77053C5F0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84161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F3131AFC-96AA-4BFB-80C5-F17A4347EF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E96BA8E4-5929-4387-B6EA-9471E4CBE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3D6DB5A1-2BD0-4823-9FFD-68E1AE4D8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E4F1-0A27-4654-AD07-37F0EE2CAD65}" type="datetimeFigureOut">
              <a:rPr lang="de-DE" smtClean="0"/>
              <a:pPr/>
              <a:t>06.01.2018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B588346-BC7F-4CA0-B3A3-E714CAB1A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ED1B4788-9903-48F8-8C9C-83AF88EC4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C6E3-C3D7-4D51-818E-0C77053C5F0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55474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0C5AC38-BBEA-46B6-8CF0-433CF3FB5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CDF7A607-DC65-496A-93FC-FDF7B9AA9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A5994BCB-1D8E-4C2A-9A8E-7DFEC1C2E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E4F1-0A27-4654-AD07-37F0EE2CAD65}" type="datetimeFigureOut">
              <a:rPr lang="de-DE" smtClean="0"/>
              <a:pPr/>
              <a:t>06.01.2018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765C3811-9C73-4A8B-8F38-7960558B0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284C695-8EC1-4046-BFE6-B5A06F575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C6E3-C3D7-4D51-818E-0C77053C5F0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72758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47DCF03-A935-490D-9FAC-2F27C7203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346B922B-A96C-4C24-9C0D-A647AA3BB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4B948300-53B2-48CC-8978-A664D7C23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E4F1-0A27-4654-AD07-37F0EE2CAD65}" type="datetimeFigureOut">
              <a:rPr lang="de-DE" smtClean="0"/>
              <a:pPr/>
              <a:t>06.01.2018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401FD6F3-577D-43FD-B7CD-61ED7E60B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D0FE3EBC-61DF-4AA0-816C-71372107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C6E3-C3D7-4D51-818E-0C77053C5F0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223587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7F48C09-8BD8-47E6-B756-E1D1D44F9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17312364-8211-4765-9B0C-02A0F71B77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2D3FE85E-E3CC-447B-8E1D-77CC0668C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D567A3FB-685A-419F-A73D-7D3BAEC93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E4F1-0A27-4654-AD07-37F0EE2CAD65}" type="datetimeFigureOut">
              <a:rPr lang="de-DE" smtClean="0"/>
              <a:pPr/>
              <a:t>06.01.2018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14F3BAA9-8052-4E21-A14B-6BD534729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CFABBD39-4187-4C80-9C62-37B206BBF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C6E3-C3D7-4D51-818E-0C77053C5F0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9474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AD0A906-E843-4C4E-8F09-8A4ED3D77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E547667C-C0E3-4D97-AAA7-ADB520C76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AFDCF49A-2DCE-4F44-B339-B99275EC7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5DF99572-5A74-4FC3-A6F2-4BCC141F4A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B09BF05C-6F6B-4ED5-AEFB-118B3E16A8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B28BEAAC-A508-4E18-8C56-6689C379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E4F1-0A27-4654-AD07-37F0EE2CAD65}" type="datetimeFigureOut">
              <a:rPr lang="de-DE" smtClean="0"/>
              <a:pPr/>
              <a:t>06.01.2018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59F8919C-9F25-46C7-A6C7-C02E92C53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11A65E90-592A-4E85-8E26-6265303E5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C6E3-C3D7-4D51-818E-0C77053C5F0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9348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0E0021E-0DA0-466D-8DD5-B825E2525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CE826841-4280-4A4C-8916-6186AB688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E4F1-0A27-4654-AD07-37F0EE2CAD65}" type="datetimeFigureOut">
              <a:rPr lang="de-DE" smtClean="0"/>
              <a:pPr/>
              <a:t>06.01.2018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FBA170BA-59A0-4EDC-9CA3-E0A7D3CFA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EE2CADB8-B316-4877-AB7D-3B4427851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C6E3-C3D7-4D51-818E-0C77053C5F0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04395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989EB41F-E799-4F2F-BD12-E3ABF2491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E4F1-0A27-4654-AD07-37F0EE2CAD65}" type="datetimeFigureOut">
              <a:rPr lang="de-DE" smtClean="0"/>
              <a:pPr/>
              <a:t>06.01.2018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7912E6CF-57E5-43EC-B629-10D58E8A3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9A130381-D0BE-4B6E-84C3-9C15348DC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C6E3-C3D7-4D51-818E-0C77053C5F0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02902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94A4D99-EAD2-4ABA-95DA-C8392B4E4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C506CBB-AFF0-4A80-8B73-7B83175BA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58DCE964-C546-4FFA-B552-11F7DB05E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37C9E89D-47B2-4055-BC04-A0D69DF03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E4F1-0A27-4654-AD07-37F0EE2CAD65}" type="datetimeFigureOut">
              <a:rPr lang="de-DE" smtClean="0"/>
              <a:pPr/>
              <a:t>06.01.2018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D41AB384-AF36-4D4B-8DAE-54FBCA9FA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4264DDCF-06F1-427F-9B12-78DE9E3BB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C6E3-C3D7-4D51-818E-0C77053C5F0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00530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F1F5079-A7CC-43C6-8A34-3910FEA5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F180414A-F30E-4760-93F7-81635F6F28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F67E7643-0B0A-4508-AE49-106BB020A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68897EAD-600C-4F3B-AFCA-880A02113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E4F1-0A27-4654-AD07-37F0EE2CAD65}" type="datetimeFigureOut">
              <a:rPr lang="de-DE" smtClean="0"/>
              <a:pPr/>
              <a:t>06.01.2018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ACE1589A-E95E-42CA-A631-41B407653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95CC8F1E-05F6-40CF-AECF-BE775AD34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C6E3-C3D7-4D51-818E-0C77053C5F0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688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63255D7B-C621-4665-9039-A7FB77895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AB3E89E7-929C-4978-B410-BD10AF91B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A2392C3A-5648-41F4-9852-BA3A094D24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CE4F1-0A27-4654-AD07-37F0EE2CAD65}" type="datetimeFigureOut">
              <a:rPr lang="de-DE" smtClean="0"/>
              <a:pPr/>
              <a:t>06.01.2018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D5AD24C6-3098-4290-A776-4CD4E9C95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0D0A82B1-1ABA-4515-BA57-FF52FA71D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0C6E3-C3D7-4D51-818E-0C77053C5F0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8207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hyperlink" Target="bipolar-experimente/bipolar-descartes+g0g1.ggb" TargetMode="External"/><Relationship Id="rId7" Type="http://schemas.openxmlformats.org/officeDocument/2006/relationships/hyperlink" Target="bipolar-experimente/bipolar-descartes+g1g2.ggb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hyperlink" Target="bipolar-experimente/bipolar-descartes+g0g2.ggb" TargetMode="External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bipolar-experimente/bipolar-descartes+test-g.ggb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bipolar-experimente/bipolar-descartes+test-g.ggb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bipolar-experimente/afg4.4.4-bipolar-sinus-schraeg.ggb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bipolar-experimente/afg4.4.4-bipolar-sinus-schraeg-teddy.ggb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13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1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2.jpeg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bipolar-experimente/bipolar-testpunkt-stufe1.ggb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hyperlink" Target="bipolar-experimente/bipolar-test-zu-elli.ggb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gif"/><Relationship Id="rId7" Type="http://schemas.openxmlformats.org/officeDocument/2006/relationships/image" Target="../media/image29.png"/><Relationship Id="rId2" Type="http://schemas.openxmlformats.org/officeDocument/2006/relationships/hyperlink" Target="bipolar-experimente/bipolar-elli-hyp.ggb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gif"/><Relationship Id="rId5" Type="http://schemas.openxmlformats.org/officeDocument/2006/relationships/hyperlink" Target="bipolar-experimente/bipolar-cassini-stufe1.ggb" TargetMode="Externa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bipolar-experimente/afg4.4.2-descartes-ovale-pur.ggb" TargetMode="External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9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8.png"/><Relationship Id="rId9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gif"/><Relationship Id="rId5" Type="http://schemas.openxmlformats.org/officeDocument/2006/relationships/hyperlink" Target="bipolar-experimente/afg4.4.2-descartes-ovale-pur.ggb" TargetMode="External"/><Relationship Id="rId10" Type="http://schemas.openxmlformats.org/officeDocument/2006/relationships/hyperlink" Target="bipolar-experimente/afg4.4.2-descartes-oval-gleichung-e.ggb" TargetMode="External"/><Relationship Id="rId4" Type="http://schemas.openxmlformats.org/officeDocument/2006/relationships/image" Target="../media/image42.png"/><Relationship Id="rId9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DB162AD-A83B-4EFC-A3E4-012344FF2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591" y="535591"/>
            <a:ext cx="10589609" cy="1679808"/>
          </a:xfrm>
        </p:spPr>
        <p:txBody>
          <a:bodyPr>
            <a:noAutofit/>
          </a:bodyPr>
          <a:lstStyle/>
          <a:p>
            <a:r>
              <a:rPr lang="en-US" sz="100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Kurven</a:t>
            </a:r>
            <a:r>
              <a:rPr lang="en-US" sz="10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 und </a:t>
            </a:r>
            <a:r>
              <a:rPr lang="en-US" sz="100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Tiefe</a:t>
            </a:r>
            <a:endParaRPr lang="de-DE" sz="10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14D40407-E22B-4730-9B52-1DB88BD91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9393" y="2215398"/>
            <a:ext cx="5958207" cy="2890002"/>
          </a:xfrm>
        </p:spPr>
        <p:txBody>
          <a:bodyPr>
            <a:noAutofit/>
          </a:bodyPr>
          <a:lstStyle/>
          <a:p>
            <a:r>
              <a:rPr lang="en-US" sz="5400" dirty="0" err="1">
                <a:solidFill>
                  <a:srgbClr val="99000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Bipolare</a:t>
            </a:r>
            <a:r>
              <a:rPr lang="en-US" sz="5400" dirty="0">
                <a:solidFill>
                  <a:srgbClr val="99000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en-US" sz="5400" dirty="0" err="1">
                <a:solidFill>
                  <a:srgbClr val="99000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Kurven</a:t>
            </a:r>
            <a:endParaRPr lang="en-US" sz="5400" dirty="0">
              <a:solidFill>
                <a:srgbClr val="990000"/>
              </a:solidFill>
              <a:latin typeface="Arial" pitchFamily="34" charset="0"/>
              <a:ea typeface="Cambria Math" panose="02040503050406030204" pitchFamily="18" charset="0"/>
              <a:cs typeface="Arial" pitchFamily="34" charset="0"/>
            </a:endParaRPr>
          </a:p>
          <a:p>
            <a:r>
              <a:rPr lang="en-US" sz="5400" dirty="0">
                <a:solidFill>
                  <a:srgbClr val="99000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99000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erkunden</a:t>
            </a:r>
            <a:r>
              <a:rPr lang="en-US" sz="2800" dirty="0">
                <a:solidFill>
                  <a:srgbClr val="99000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99000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erfinden</a:t>
            </a:r>
            <a:r>
              <a:rPr lang="en-US" sz="2800" dirty="0">
                <a:solidFill>
                  <a:srgbClr val="99000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99000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verstehen</a:t>
            </a:r>
            <a:endParaRPr lang="en-US" sz="2800" dirty="0">
              <a:solidFill>
                <a:srgbClr val="990000"/>
              </a:solidFill>
              <a:latin typeface="Arial" pitchFamily="34" charset="0"/>
              <a:ea typeface="Cambria Math" panose="02040503050406030204" pitchFamily="18" charset="0"/>
              <a:cs typeface="Arial" pitchFamily="34" charset="0"/>
            </a:endParaRPr>
          </a:p>
          <a:p>
            <a:r>
              <a:rPr lang="en-US" sz="2800" dirty="0" err="1">
                <a:solidFill>
                  <a:srgbClr val="99000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vertiefte</a:t>
            </a:r>
            <a:r>
              <a:rPr lang="en-US" sz="2800" dirty="0">
                <a:solidFill>
                  <a:srgbClr val="99000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99000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mathematische</a:t>
            </a:r>
            <a:r>
              <a:rPr lang="en-US" sz="2800" dirty="0">
                <a:solidFill>
                  <a:srgbClr val="99000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99000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Sicht</a:t>
            </a:r>
            <a:r>
              <a:rPr lang="en-US" sz="2800" dirty="0">
                <a:solidFill>
                  <a:srgbClr val="99000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 </a:t>
            </a:r>
          </a:p>
          <a:p>
            <a:r>
              <a:rPr lang="en-US" sz="2800" dirty="0" err="1">
                <a:solidFill>
                  <a:srgbClr val="99000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gekoppelte</a:t>
            </a:r>
            <a:r>
              <a:rPr lang="en-US" sz="2800" dirty="0">
                <a:solidFill>
                  <a:srgbClr val="99000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99000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Fenster</a:t>
            </a:r>
            <a:r>
              <a:rPr lang="en-US" sz="2800" dirty="0">
                <a:solidFill>
                  <a:srgbClr val="99000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 </a:t>
            </a:r>
            <a:endParaRPr lang="de-DE" sz="2800" dirty="0">
              <a:solidFill>
                <a:srgbClr val="990000"/>
              </a:solidFill>
              <a:latin typeface="Arial" pitchFamily="34" charset="0"/>
              <a:ea typeface="Cambria Math" panose="02040503050406030204" pitchFamily="18" charset="0"/>
              <a:cs typeface="Arial" pitchFamily="34" charset="0"/>
            </a:endParaRP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xmlns="" id="{A6F5B29C-9F9A-4A1C-A6E0-91898F07EC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9722" y="2215399"/>
            <a:ext cx="4211428" cy="394220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19D6B123-80EF-4E96-88B8-1BB62BEB1C97}"/>
              </a:ext>
            </a:extLst>
          </p:cNvPr>
          <p:cNvSpPr txBox="1"/>
          <p:nvPr/>
        </p:nvSpPr>
        <p:spPr>
          <a:xfrm>
            <a:off x="304800" y="6400800"/>
            <a:ext cx="11615393" cy="3693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0000"/>
                </a:solidFill>
              </a:rPr>
              <a:t>Prof. Dr. Dörte Haftendorn, Leuphana Universität Lüneburg,   www.kurven-erkunden-und-verstehen.de     2017    </a:t>
            </a:r>
            <a:r>
              <a:rPr lang="en-US" dirty="0" err="1">
                <a:solidFill>
                  <a:srgbClr val="990000"/>
                </a:solidFill>
              </a:rPr>
              <a:t>Folie</a:t>
            </a:r>
            <a:r>
              <a:rPr lang="en-US" dirty="0">
                <a:solidFill>
                  <a:srgbClr val="990000"/>
                </a:solidFill>
              </a:rPr>
              <a:t>    </a:t>
            </a:r>
            <a:fld id="{A108791B-5E56-41B7-8826-BFCDDC07AF82}" type="slidenum">
              <a:rPr lang="en-US" smtClean="0">
                <a:solidFill>
                  <a:srgbClr val="990000"/>
                </a:solidFill>
              </a:rPr>
              <a:pPr/>
              <a:t>1</a:t>
            </a:fld>
            <a:r>
              <a:rPr lang="en-US" dirty="0">
                <a:solidFill>
                  <a:srgbClr val="990000"/>
                </a:solidFill>
              </a:rPr>
              <a:t>         </a:t>
            </a:r>
            <a:endParaRPr lang="de-DE" dirty="0">
              <a:solidFill>
                <a:srgbClr val="99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943600" y="5181600"/>
            <a:ext cx="48267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>
                <a:solidFill>
                  <a:srgbClr val="990000"/>
                </a:solidFill>
              </a:rPr>
              <a:t>Arbeitskreis Geometrie, </a:t>
            </a:r>
          </a:p>
          <a:p>
            <a:pPr algn="ctr"/>
            <a:r>
              <a:rPr lang="de-DE" sz="2400" dirty="0">
                <a:solidFill>
                  <a:srgbClr val="990000"/>
                </a:solidFill>
              </a:rPr>
              <a:t>Tagung Saarbrücken September 2017</a:t>
            </a:r>
          </a:p>
        </p:txBody>
      </p:sp>
    </p:spTree>
    <p:extLst>
      <p:ext uri="{BB962C8B-B14F-4D97-AF65-F5344CB8AC3E}">
        <p14:creationId xmlns:p14="http://schemas.microsoft.com/office/powerpoint/2010/main" xmlns="" val="2771656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04801"/>
            <a:ext cx="11353800" cy="838199"/>
          </a:xfrm>
        </p:spPr>
        <p:txBody>
          <a:bodyPr/>
          <a:lstStyle/>
          <a:p>
            <a:pPr algn="ctr"/>
            <a:r>
              <a:rPr lang="de-DE" b="1" dirty="0" err="1">
                <a:solidFill>
                  <a:srgbClr val="990000"/>
                </a:solidFill>
              </a:rPr>
              <a:t>Descartes‘sche</a:t>
            </a:r>
            <a:r>
              <a:rPr lang="de-DE" b="1" dirty="0">
                <a:solidFill>
                  <a:srgbClr val="990000"/>
                </a:solidFill>
              </a:rPr>
              <a:t> Ovale  geben Rätsel auf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19D6B123-80EF-4E96-88B8-1BB62BEB1C97}"/>
              </a:ext>
            </a:extLst>
          </p:cNvPr>
          <p:cNvSpPr txBox="1"/>
          <p:nvPr/>
        </p:nvSpPr>
        <p:spPr>
          <a:xfrm>
            <a:off x="304800" y="6400800"/>
            <a:ext cx="11615393" cy="3693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0000"/>
                </a:solidFill>
              </a:rPr>
              <a:t>Prof. Dr. Dörte Haftendorn, Leuphana Universität Lüneburg,   www.kurven-erkunden-und-verstehen.de     2017    </a:t>
            </a:r>
            <a:r>
              <a:rPr lang="en-US" dirty="0" err="1">
                <a:solidFill>
                  <a:srgbClr val="990000"/>
                </a:solidFill>
              </a:rPr>
              <a:t>Folie</a:t>
            </a:r>
            <a:r>
              <a:rPr lang="en-US" dirty="0">
                <a:solidFill>
                  <a:srgbClr val="990000"/>
                </a:solidFill>
              </a:rPr>
              <a:t>    </a:t>
            </a:r>
            <a:fld id="{A108791B-5E56-41B7-8826-BFCDDC07AF82}" type="slidenum">
              <a:rPr lang="en-US" smtClean="0">
                <a:solidFill>
                  <a:srgbClr val="990000"/>
                </a:solidFill>
              </a:rPr>
              <a:pPr/>
              <a:t>10</a:t>
            </a:fld>
            <a:r>
              <a:rPr lang="en-US" dirty="0">
                <a:solidFill>
                  <a:srgbClr val="990000"/>
                </a:solidFill>
              </a:rPr>
              <a:t>         </a:t>
            </a:r>
            <a:endParaRPr lang="de-DE" dirty="0">
              <a:solidFill>
                <a:srgbClr val="990000"/>
              </a:solidFill>
            </a:endParaRPr>
          </a:p>
        </p:txBody>
      </p:sp>
      <p:pic>
        <p:nvPicPr>
          <p:cNvPr id="6" name="Grafik 5" descr="geogebra50.gif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1143000"/>
            <a:ext cx="883920" cy="716280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533400" y="43434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990000"/>
                </a:solidFill>
              </a:rPr>
              <a:t>Zu jeder Gleichung gibt  es 4 Geraden.</a:t>
            </a:r>
          </a:p>
        </p:txBody>
      </p:sp>
      <p:graphicFrame>
        <p:nvGraphicFramePr>
          <p:cNvPr id="19" name="Objekt 18"/>
          <p:cNvGraphicFramePr>
            <a:graphicFrameLocks noChangeAspect="1"/>
          </p:cNvGraphicFramePr>
          <p:nvPr/>
        </p:nvGraphicFramePr>
        <p:xfrm>
          <a:off x="5486400" y="4343400"/>
          <a:ext cx="2209800" cy="435736"/>
        </p:xfrm>
        <a:graphic>
          <a:graphicData uri="http://schemas.openxmlformats.org/presentationml/2006/ole">
            <p:oleObj spid="_x0000_s35849" name="Equation" r:id="rId5" imgW="2705100" imgH="533400" progId="Equation.DSMT4">
              <p:embed/>
            </p:oleObj>
          </a:graphicData>
        </a:graphic>
      </p:graphicFrame>
      <p:sp>
        <p:nvSpPr>
          <p:cNvPr id="20" name="Textfeld 19"/>
          <p:cNvSpPr txBox="1"/>
          <p:nvPr/>
        </p:nvSpPr>
        <p:spPr>
          <a:xfrm>
            <a:off x="609600" y="5257800"/>
            <a:ext cx="5490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990000"/>
                </a:solidFill>
              </a:rPr>
              <a:t>Zwei davon treffen den Gültigkeitsbereich.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553200" y="5253335"/>
            <a:ext cx="5315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990000"/>
                </a:solidFill>
              </a:rPr>
              <a:t>Dazu gehören zwei </a:t>
            </a:r>
            <a:r>
              <a:rPr lang="de-DE" sz="2400" dirty="0" err="1">
                <a:solidFill>
                  <a:srgbClr val="990000"/>
                </a:solidFill>
              </a:rPr>
              <a:t>Descartes‘sche</a:t>
            </a:r>
            <a:r>
              <a:rPr lang="de-DE" sz="2400" dirty="0">
                <a:solidFill>
                  <a:srgbClr val="990000"/>
                </a:solidFill>
              </a:rPr>
              <a:t> Ovale.</a:t>
            </a:r>
          </a:p>
        </p:txBody>
      </p:sp>
      <p:pic>
        <p:nvPicPr>
          <p:cNvPr id="14" name="Grafik 13" descr="geogebra50.gif">
            <a:hlinkClick r:id="rId6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1066800"/>
            <a:ext cx="883920" cy="716280"/>
          </a:xfrm>
          <a:prstGeom prst="rect">
            <a:avLst/>
          </a:prstGeom>
        </p:spPr>
      </p:pic>
      <p:pic>
        <p:nvPicPr>
          <p:cNvPr id="15" name="Grafik 14" descr="geogebra50.gif">
            <a:hlinkClick r:id="rId7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0" y="1143000"/>
            <a:ext cx="883920" cy="716280"/>
          </a:xfrm>
          <a:prstGeom prst="rect">
            <a:avLst/>
          </a:prstGeom>
        </p:spPr>
      </p:pic>
      <p:pic>
        <p:nvPicPr>
          <p:cNvPr id="16" name="Grafik 15" descr="bipolar-des-4-gerade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8200" y="2133600"/>
            <a:ext cx="10566400" cy="1981200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609600" y="4724400"/>
            <a:ext cx="8976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990000"/>
                </a:solidFill>
              </a:rPr>
              <a:t>Die Geraden gehen durch Spiegeln an der y-Achse auseinander hervor.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04801"/>
            <a:ext cx="11353800" cy="838199"/>
          </a:xfrm>
        </p:spPr>
        <p:txBody>
          <a:bodyPr>
            <a:normAutofit/>
          </a:bodyPr>
          <a:lstStyle/>
          <a:p>
            <a:pPr algn="ctr"/>
            <a:r>
              <a:rPr lang="de-DE" b="1" dirty="0" err="1">
                <a:solidFill>
                  <a:srgbClr val="990000"/>
                </a:solidFill>
              </a:rPr>
              <a:t>Descartes‘sche</a:t>
            </a:r>
            <a:r>
              <a:rPr lang="de-DE" b="1" dirty="0">
                <a:solidFill>
                  <a:srgbClr val="990000"/>
                </a:solidFill>
              </a:rPr>
              <a:t> Ovale  und tiefere Fragen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19D6B123-80EF-4E96-88B8-1BB62BEB1C97}"/>
              </a:ext>
            </a:extLst>
          </p:cNvPr>
          <p:cNvSpPr txBox="1"/>
          <p:nvPr/>
        </p:nvSpPr>
        <p:spPr>
          <a:xfrm>
            <a:off x="304800" y="6400800"/>
            <a:ext cx="11615393" cy="3693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0000"/>
                </a:solidFill>
              </a:rPr>
              <a:t>Prof. Dr. Dörte Haftendorn, Leuphana Universität Lüneburg,   www.kurven-erkunden-und-verstehen.de     2017    </a:t>
            </a:r>
            <a:r>
              <a:rPr lang="en-US" dirty="0" err="1">
                <a:solidFill>
                  <a:srgbClr val="990000"/>
                </a:solidFill>
              </a:rPr>
              <a:t>Folie</a:t>
            </a:r>
            <a:r>
              <a:rPr lang="en-US" dirty="0">
                <a:solidFill>
                  <a:srgbClr val="990000"/>
                </a:solidFill>
              </a:rPr>
              <a:t>    </a:t>
            </a:r>
            <a:fld id="{A108791B-5E56-41B7-8826-BFCDDC07AF82}" type="slidenum">
              <a:rPr lang="en-US" smtClean="0">
                <a:solidFill>
                  <a:srgbClr val="990000"/>
                </a:solidFill>
              </a:rPr>
              <a:pPr/>
              <a:t>11</a:t>
            </a:fld>
            <a:r>
              <a:rPr lang="en-US" dirty="0">
                <a:solidFill>
                  <a:srgbClr val="990000"/>
                </a:solidFill>
              </a:rPr>
              <a:t>         </a:t>
            </a:r>
            <a:endParaRPr lang="de-DE" dirty="0">
              <a:solidFill>
                <a:srgbClr val="990000"/>
              </a:solidFill>
            </a:endParaRPr>
          </a:p>
        </p:txBody>
      </p:sp>
      <p:pic>
        <p:nvPicPr>
          <p:cNvPr id="14" name="Grafik 13" descr="geogebra50.gif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828800"/>
            <a:ext cx="883920" cy="716280"/>
          </a:xfrm>
          <a:prstGeom prst="rect">
            <a:avLst/>
          </a:prstGeom>
        </p:spPr>
      </p:pic>
      <p:pic>
        <p:nvPicPr>
          <p:cNvPr id="23" name="Grafik 22" descr="afg4.4v-bipolar-descarte-discu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1905000"/>
            <a:ext cx="10607800" cy="3429000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0" y="1066800"/>
            <a:ext cx="11906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rgbClr val="990000"/>
                </a:solidFill>
              </a:rPr>
              <a:t>z.B.:  Wo genau ist die Beule? Wann gibt es eine Beule?  Nullstellen? ….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828800"/>
            <a:ext cx="5410200" cy="455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feld 24"/>
          <p:cNvSpPr txBox="1"/>
          <p:nvPr/>
        </p:nvSpPr>
        <p:spPr>
          <a:xfrm>
            <a:off x="228600" y="5257800"/>
            <a:ext cx="44525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990000"/>
                </a:solidFill>
              </a:rPr>
              <a:t>Dargestellt ist  zudem ein interaktiver Beweis,</a:t>
            </a:r>
          </a:p>
          <a:p>
            <a:r>
              <a:rPr lang="de-DE" dirty="0">
                <a:solidFill>
                  <a:srgbClr val="990000"/>
                </a:solidFill>
              </a:rPr>
              <a:t>dass die schwarze Kurve </a:t>
            </a:r>
          </a:p>
          <a:p>
            <a:r>
              <a:rPr lang="de-DE" dirty="0">
                <a:solidFill>
                  <a:srgbClr val="990000"/>
                </a:solidFill>
              </a:rPr>
              <a:t>nicht die „Ausgangsgleichung erfüllt.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04801"/>
            <a:ext cx="11353800" cy="838199"/>
          </a:xfrm>
        </p:spPr>
        <p:txBody>
          <a:bodyPr/>
          <a:lstStyle/>
          <a:p>
            <a:pPr algn="ctr"/>
            <a:r>
              <a:rPr lang="de-DE" b="1" dirty="0">
                <a:solidFill>
                  <a:srgbClr val="990000"/>
                </a:solidFill>
              </a:rPr>
              <a:t>Barocke Blüten und Früchte münden in Freiheit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19D6B123-80EF-4E96-88B8-1BB62BEB1C97}"/>
              </a:ext>
            </a:extLst>
          </p:cNvPr>
          <p:cNvSpPr txBox="1"/>
          <p:nvPr/>
        </p:nvSpPr>
        <p:spPr>
          <a:xfrm>
            <a:off x="304800" y="6400800"/>
            <a:ext cx="11615393" cy="3693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0000"/>
                </a:solidFill>
              </a:rPr>
              <a:t>Prof. Dr. Dörte Haftendorn, Leuphana Universität Lüneburg,   www.kurven-erkunden-und-verstehen.de     2017    </a:t>
            </a:r>
            <a:r>
              <a:rPr lang="en-US" dirty="0" err="1">
                <a:solidFill>
                  <a:srgbClr val="990000"/>
                </a:solidFill>
              </a:rPr>
              <a:t>Folie</a:t>
            </a:r>
            <a:r>
              <a:rPr lang="en-US" dirty="0">
                <a:solidFill>
                  <a:srgbClr val="990000"/>
                </a:solidFill>
              </a:rPr>
              <a:t>    </a:t>
            </a:r>
            <a:fld id="{A108791B-5E56-41B7-8826-BFCDDC07AF82}" type="slidenum">
              <a:rPr lang="en-US" smtClean="0">
                <a:solidFill>
                  <a:srgbClr val="990000"/>
                </a:solidFill>
              </a:rPr>
              <a:pPr/>
              <a:t>12</a:t>
            </a:fld>
            <a:r>
              <a:rPr lang="en-US" dirty="0">
                <a:solidFill>
                  <a:srgbClr val="990000"/>
                </a:solidFill>
              </a:rPr>
              <a:t>         </a:t>
            </a:r>
            <a:endParaRPr lang="de-DE" dirty="0">
              <a:solidFill>
                <a:srgbClr val="990000"/>
              </a:solidFill>
            </a:endParaRPr>
          </a:p>
        </p:txBody>
      </p:sp>
      <p:pic>
        <p:nvPicPr>
          <p:cNvPr id="6" name="Grafik 5" descr="04cassini-sin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914400"/>
            <a:ext cx="4589807" cy="152376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73622" y="2900144"/>
            <a:ext cx="34333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990000"/>
                </a:solidFill>
              </a:rPr>
              <a:t>Den „Gleichrichter-Sinus“ </a:t>
            </a:r>
          </a:p>
          <a:p>
            <a:r>
              <a:rPr lang="de-DE" sz="2400" dirty="0">
                <a:solidFill>
                  <a:srgbClr val="990000"/>
                </a:solidFill>
              </a:rPr>
              <a:t>kann man nehmen und </a:t>
            </a:r>
          </a:p>
          <a:p>
            <a:r>
              <a:rPr lang="de-DE" sz="2400" dirty="0">
                <a:solidFill>
                  <a:srgbClr val="990000"/>
                </a:solidFill>
              </a:rPr>
              <a:t>die zugehörige bipolare </a:t>
            </a:r>
          </a:p>
          <a:p>
            <a:r>
              <a:rPr lang="de-DE" sz="2400" dirty="0">
                <a:solidFill>
                  <a:srgbClr val="990000"/>
                </a:solidFill>
              </a:rPr>
              <a:t>Kurve dazu ansehen.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695830" y="1092368"/>
            <a:ext cx="28110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990000"/>
                </a:solidFill>
              </a:rPr>
              <a:t>Aber </a:t>
            </a:r>
            <a:r>
              <a:rPr lang="de-DE" sz="3600" dirty="0">
                <a:solidFill>
                  <a:srgbClr val="990000"/>
                </a:solidFill>
              </a:rPr>
              <a:t>Verstehen</a:t>
            </a:r>
            <a:r>
              <a:rPr lang="de-DE" sz="2400" dirty="0">
                <a:solidFill>
                  <a:srgbClr val="990000"/>
                </a:solidFill>
              </a:rPr>
              <a:t> </a:t>
            </a:r>
          </a:p>
          <a:p>
            <a:r>
              <a:rPr lang="de-DE" sz="2400" dirty="0">
                <a:solidFill>
                  <a:srgbClr val="990000"/>
                </a:solidFill>
              </a:rPr>
              <a:t>geschieht hiermit!</a:t>
            </a:r>
          </a:p>
        </p:txBody>
      </p:sp>
      <p:sp>
        <p:nvSpPr>
          <p:cNvPr id="9" name="Nach oben gebogener Pfeil 8"/>
          <p:cNvSpPr/>
          <p:nvPr/>
        </p:nvSpPr>
        <p:spPr>
          <a:xfrm rot="10800000" flipH="1">
            <a:off x="9551628" y="1265185"/>
            <a:ext cx="1295400" cy="914400"/>
          </a:xfrm>
          <a:prstGeom prst="bentUpArrow">
            <a:avLst>
              <a:gd name="adj1" fmla="val 30172"/>
              <a:gd name="adj2" fmla="val 25000"/>
              <a:gd name="adj3" fmla="val 25000"/>
            </a:avLst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 descr="geogebra50.gif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08080" y="1143000"/>
            <a:ext cx="883920" cy="71628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F6DF1C13-8B49-42A0-9202-020C021524E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92830" y="2251139"/>
            <a:ext cx="7715250" cy="3819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04801"/>
            <a:ext cx="11353800" cy="838199"/>
          </a:xfrm>
        </p:spPr>
        <p:txBody>
          <a:bodyPr/>
          <a:lstStyle/>
          <a:p>
            <a:pPr algn="ctr"/>
            <a:r>
              <a:rPr lang="de-DE" b="1" dirty="0">
                <a:solidFill>
                  <a:srgbClr val="990000"/>
                </a:solidFill>
              </a:rPr>
              <a:t>Barocke Blüten und Früchte münden in Freiheit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19D6B123-80EF-4E96-88B8-1BB62BEB1C97}"/>
              </a:ext>
            </a:extLst>
          </p:cNvPr>
          <p:cNvSpPr txBox="1"/>
          <p:nvPr/>
        </p:nvSpPr>
        <p:spPr>
          <a:xfrm>
            <a:off x="304800" y="6400800"/>
            <a:ext cx="11615393" cy="3693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0000"/>
                </a:solidFill>
              </a:rPr>
              <a:t>Prof. Dr. Dörte Haftendorn, Leuphana Universität Lüneburg,   www.kurven-erkunden-und-verstehen.de     2017    </a:t>
            </a:r>
            <a:r>
              <a:rPr lang="en-US" dirty="0" err="1">
                <a:solidFill>
                  <a:srgbClr val="990000"/>
                </a:solidFill>
              </a:rPr>
              <a:t>Folie</a:t>
            </a:r>
            <a:r>
              <a:rPr lang="en-US" dirty="0">
                <a:solidFill>
                  <a:srgbClr val="990000"/>
                </a:solidFill>
              </a:rPr>
              <a:t>    </a:t>
            </a:r>
            <a:fld id="{A108791B-5E56-41B7-8826-BFCDDC07AF82}" type="slidenum">
              <a:rPr lang="en-US" smtClean="0">
                <a:solidFill>
                  <a:srgbClr val="990000"/>
                </a:solidFill>
              </a:rPr>
              <a:pPr/>
              <a:t>13</a:t>
            </a:fld>
            <a:r>
              <a:rPr lang="en-US" dirty="0">
                <a:solidFill>
                  <a:srgbClr val="990000"/>
                </a:solidFill>
              </a:rPr>
              <a:t>         </a:t>
            </a:r>
            <a:endParaRPr lang="de-DE" dirty="0">
              <a:solidFill>
                <a:srgbClr val="99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38200" y="1143000"/>
            <a:ext cx="5086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990000"/>
                </a:solidFill>
              </a:rPr>
              <a:t>Aber </a:t>
            </a:r>
            <a:r>
              <a:rPr lang="de-DE" sz="3600" dirty="0">
                <a:solidFill>
                  <a:srgbClr val="990000"/>
                </a:solidFill>
              </a:rPr>
              <a:t>Verstehen</a:t>
            </a:r>
            <a:r>
              <a:rPr lang="de-DE" sz="2400" dirty="0">
                <a:solidFill>
                  <a:srgbClr val="990000"/>
                </a:solidFill>
              </a:rPr>
              <a:t> geschieht hiermit!</a:t>
            </a:r>
          </a:p>
        </p:txBody>
      </p:sp>
      <p:sp>
        <p:nvSpPr>
          <p:cNvPr id="9" name="Nach oben gebogener Pfeil 8"/>
          <p:cNvSpPr/>
          <p:nvPr/>
        </p:nvSpPr>
        <p:spPr>
          <a:xfrm rot="10800000" flipH="1">
            <a:off x="6172200" y="1143000"/>
            <a:ext cx="1295400" cy="685800"/>
          </a:xfrm>
          <a:prstGeom prst="bentUpArrow">
            <a:avLst>
              <a:gd name="adj1" fmla="val 30172"/>
              <a:gd name="adj2" fmla="val 25000"/>
              <a:gd name="adj3" fmla="val 25000"/>
            </a:avLst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 descr="afg4.4.4-bipolar-sinus-schrae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905000"/>
            <a:ext cx="8229600" cy="4308253"/>
          </a:xfrm>
          <a:prstGeom prst="rect">
            <a:avLst/>
          </a:prstGeom>
        </p:spPr>
      </p:pic>
      <p:pic>
        <p:nvPicPr>
          <p:cNvPr id="11" name="Grafik 10" descr="geogebra50.gif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91800" y="1143000"/>
            <a:ext cx="883920" cy="7162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04801"/>
            <a:ext cx="11353800" cy="838199"/>
          </a:xfrm>
        </p:spPr>
        <p:txBody>
          <a:bodyPr/>
          <a:lstStyle/>
          <a:p>
            <a:pPr algn="ctr"/>
            <a:r>
              <a:rPr lang="de-DE" b="1" dirty="0">
                <a:solidFill>
                  <a:srgbClr val="990000"/>
                </a:solidFill>
              </a:rPr>
              <a:t>Barocke Blüten und Früchte münden in Freiheit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19D6B123-80EF-4E96-88B8-1BB62BEB1C97}"/>
              </a:ext>
            </a:extLst>
          </p:cNvPr>
          <p:cNvSpPr txBox="1"/>
          <p:nvPr/>
        </p:nvSpPr>
        <p:spPr>
          <a:xfrm>
            <a:off x="304800" y="6400800"/>
            <a:ext cx="11615393" cy="3693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0000"/>
                </a:solidFill>
              </a:rPr>
              <a:t>Prof. Dr. Dörte Haftendorn, Leuphana Universität Lüneburg,   www.kurven-erkunden-und-verstehen.de     2017    </a:t>
            </a:r>
            <a:r>
              <a:rPr lang="en-US" dirty="0" err="1">
                <a:solidFill>
                  <a:srgbClr val="990000"/>
                </a:solidFill>
              </a:rPr>
              <a:t>Folie</a:t>
            </a:r>
            <a:r>
              <a:rPr lang="en-US" dirty="0">
                <a:solidFill>
                  <a:srgbClr val="990000"/>
                </a:solidFill>
              </a:rPr>
              <a:t>    </a:t>
            </a:r>
            <a:fld id="{A108791B-5E56-41B7-8826-BFCDDC07AF82}" type="slidenum">
              <a:rPr lang="en-US" smtClean="0">
                <a:solidFill>
                  <a:srgbClr val="990000"/>
                </a:solidFill>
              </a:rPr>
              <a:pPr/>
              <a:t>14</a:t>
            </a:fld>
            <a:r>
              <a:rPr lang="en-US" dirty="0">
                <a:solidFill>
                  <a:srgbClr val="990000"/>
                </a:solidFill>
              </a:rPr>
              <a:t>         </a:t>
            </a:r>
            <a:endParaRPr lang="de-DE" dirty="0">
              <a:solidFill>
                <a:srgbClr val="99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28600" y="914400"/>
            <a:ext cx="7444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990000"/>
                </a:solidFill>
              </a:rPr>
              <a:t>                    </a:t>
            </a:r>
            <a:r>
              <a:rPr lang="de-DE" sz="2800" dirty="0">
                <a:solidFill>
                  <a:srgbClr val="990000"/>
                </a:solidFill>
              </a:rPr>
              <a:t>Was können wir nun </a:t>
            </a:r>
            <a:r>
              <a:rPr lang="de-DE" sz="4000" dirty="0">
                <a:solidFill>
                  <a:srgbClr val="990000"/>
                </a:solidFill>
              </a:rPr>
              <a:t>vorhersagen?</a:t>
            </a:r>
            <a:endParaRPr lang="de-DE" sz="3600" dirty="0">
              <a:solidFill>
                <a:srgbClr val="990000"/>
              </a:solidFill>
            </a:endParaRPr>
          </a:p>
        </p:txBody>
      </p:sp>
      <p:sp>
        <p:nvSpPr>
          <p:cNvPr id="9" name="Nach oben gebogener Pfeil 8"/>
          <p:cNvSpPr/>
          <p:nvPr/>
        </p:nvSpPr>
        <p:spPr>
          <a:xfrm rot="5400000" flipH="1">
            <a:off x="800100" y="1257300"/>
            <a:ext cx="914400" cy="685800"/>
          </a:xfrm>
          <a:prstGeom prst="bentUpArrow">
            <a:avLst>
              <a:gd name="adj1" fmla="val 30172"/>
              <a:gd name="adj2" fmla="val 25000"/>
              <a:gd name="adj3" fmla="val 25000"/>
            </a:avLst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 descr="geogebra50.gif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91800" y="1143000"/>
            <a:ext cx="883920" cy="716280"/>
          </a:xfrm>
          <a:prstGeom prst="rect">
            <a:avLst/>
          </a:prstGeom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600200"/>
            <a:ext cx="580094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2438400"/>
            <a:ext cx="475558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04801"/>
            <a:ext cx="11963400" cy="685799"/>
          </a:xfrm>
        </p:spPr>
        <p:txBody>
          <a:bodyPr>
            <a:noAutofit/>
          </a:bodyPr>
          <a:lstStyle/>
          <a:p>
            <a:pPr algn="ctr"/>
            <a:r>
              <a:rPr lang="de-DE" sz="5400" b="1" dirty="0">
                <a:solidFill>
                  <a:srgbClr val="990000"/>
                </a:solidFill>
              </a:rPr>
              <a:t>Kurven und Tiefe, Geometrie und Freiheit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19D6B123-80EF-4E96-88B8-1BB62BEB1C97}"/>
              </a:ext>
            </a:extLst>
          </p:cNvPr>
          <p:cNvSpPr txBox="1"/>
          <p:nvPr/>
        </p:nvSpPr>
        <p:spPr>
          <a:xfrm>
            <a:off x="304800" y="6400800"/>
            <a:ext cx="11615393" cy="3693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0000"/>
                </a:solidFill>
              </a:rPr>
              <a:t>Prof. Dr. Dörte Haftendorn, Leuphana Universität Lüneburg,   www.kurven-erkunden-und-verstehen.de     2017    </a:t>
            </a:r>
            <a:r>
              <a:rPr lang="en-US" dirty="0" err="1">
                <a:solidFill>
                  <a:srgbClr val="990000"/>
                </a:solidFill>
              </a:rPr>
              <a:t>Folie</a:t>
            </a:r>
            <a:r>
              <a:rPr lang="en-US" dirty="0">
                <a:solidFill>
                  <a:srgbClr val="990000"/>
                </a:solidFill>
              </a:rPr>
              <a:t>    </a:t>
            </a:r>
            <a:fld id="{A108791B-5E56-41B7-8826-BFCDDC07AF82}" type="slidenum">
              <a:rPr lang="en-US" smtClean="0">
                <a:solidFill>
                  <a:srgbClr val="990000"/>
                </a:solidFill>
              </a:rPr>
              <a:pPr/>
              <a:t>15</a:t>
            </a:fld>
            <a:r>
              <a:rPr lang="en-US" dirty="0">
                <a:solidFill>
                  <a:srgbClr val="990000"/>
                </a:solidFill>
              </a:rPr>
              <a:t>         </a:t>
            </a:r>
            <a:endParaRPr lang="de-DE" dirty="0">
              <a:solidFill>
                <a:srgbClr val="990000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4423985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4">
            <a:extLst>
              <a:ext uri="{FF2B5EF4-FFF2-40B4-BE49-F238E27FC236}">
                <a16:creationId xmlns:a16="http://schemas.microsoft.com/office/drawing/2014/main" xmlns="" id="{A6F5B29C-9F9A-4A1C-A6E0-91898F07EC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9600" y="1066800"/>
            <a:ext cx="3601828" cy="337157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032810" y="1752600"/>
            <a:ext cx="41967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>
                <a:solidFill>
                  <a:srgbClr val="990000"/>
                </a:solidFill>
              </a:rPr>
              <a:t>der schräge Sinus-Teddy</a:t>
            </a:r>
          </a:p>
          <a:p>
            <a:pPr algn="ctr"/>
            <a:r>
              <a:rPr lang="de-DE" sz="3200" dirty="0">
                <a:solidFill>
                  <a:srgbClr val="990000"/>
                </a:solidFill>
              </a:rPr>
              <a:t>und die </a:t>
            </a:r>
          </a:p>
          <a:p>
            <a:pPr algn="ctr"/>
            <a:r>
              <a:rPr lang="de-DE" sz="3200" dirty="0">
                <a:solidFill>
                  <a:srgbClr val="990000"/>
                </a:solidFill>
              </a:rPr>
              <a:t>Tangens-</a:t>
            </a:r>
            <a:r>
              <a:rPr lang="de-DE" sz="3200" dirty="0" err="1">
                <a:solidFill>
                  <a:srgbClr val="990000"/>
                </a:solidFill>
              </a:rPr>
              <a:t>Grinsekatze</a:t>
            </a:r>
            <a:endParaRPr lang="de-DE" sz="3200" dirty="0">
              <a:solidFill>
                <a:srgbClr val="99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114800" y="3352800"/>
            <a:ext cx="3877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rgbClr val="990000"/>
                </a:solidFill>
              </a:rPr>
              <a:t>bedanken sich mit mir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124200" y="3810000"/>
            <a:ext cx="62792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>
                <a:solidFill>
                  <a:srgbClr val="990000"/>
                </a:solidFill>
              </a:rPr>
              <a:t>für Ihre Aufmerksamkeit</a:t>
            </a:r>
          </a:p>
        </p:txBody>
      </p:sp>
      <p:pic>
        <p:nvPicPr>
          <p:cNvPr id="11" name="Grafik 10" descr="kurven-titelbild-b1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4572000"/>
            <a:ext cx="1371600" cy="1801368"/>
          </a:xfrm>
          <a:prstGeom prst="rect">
            <a:avLst/>
          </a:prstGeom>
        </p:spPr>
      </p:pic>
      <p:pic>
        <p:nvPicPr>
          <p:cNvPr id="12" name="Grafik 11" descr="kurven-titelbild-b1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91800" y="4648200"/>
            <a:ext cx="1259041" cy="1653540"/>
          </a:xfrm>
          <a:prstGeom prst="rect">
            <a:avLst/>
          </a:prstGeom>
        </p:spPr>
      </p:pic>
      <p:pic>
        <p:nvPicPr>
          <p:cNvPr id="14" name="Grafik 13" descr="reissverschlus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7400" y="4648200"/>
            <a:ext cx="1444624" cy="1706879"/>
          </a:xfrm>
          <a:prstGeom prst="rect">
            <a:avLst/>
          </a:prstGeom>
        </p:spPr>
      </p:pic>
      <p:pic>
        <p:nvPicPr>
          <p:cNvPr id="15" name="Grafik 14" descr="reissverschlus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1600" y="4648200"/>
            <a:ext cx="1444624" cy="1706879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3581400" y="5105400"/>
            <a:ext cx="5363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990000"/>
                </a:solidFill>
              </a:rPr>
              <a:t>www.kurven-erkunden-und-verstehen.de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-21432"/>
            <a:ext cx="10515600" cy="1325563"/>
          </a:xfrm>
        </p:spPr>
        <p:txBody>
          <a:bodyPr/>
          <a:lstStyle/>
          <a:p>
            <a:pPr algn="r"/>
            <a:r>
              <a:rPr lang="de-DE" b="1" dirty="0">
                <a:solidFill>
                  <a:srgbClr val="990000"/>
                </a:solidFill>
              </a:rPr>
              <a:t>Barocke Blüten und Früchte münden in Freiheit</a:t>
            </a:r>
          </a:p>
        </p:txBody>
      </p:sp>
      <p:pic>
        <p:nvPicPr>
          <p:cNvPr id="1026" name="Picture 2" descr="VENUSINS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143000"/>
            <a:ext cx="6967684" cy="33528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245691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2514600"/>
            <a:ext cx="4083995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533400" y="4495800"/>
            <a:ext cx="610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990000"/>
                </a:solidFill>
              </a:rPr>
              <a:t>Im Haus der Mathematik öffnen wir ein Fenster.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38200" y="4876800"/>
            <a:ext cx="4180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990000"/>
                </a:solidFill>
              </a:rPr>
              <a:t>sehen in einen barocken Garten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953000" y="4876800"/>
            <a:ext cx="3001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990000"/>
                </a:solidFill>
              </a:rPr>
              <a:t>mit Antikensammlung.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28600" y="53340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>
                <a:solidFill>
                  <a:srgbClr val="990000"/>
                </a:solidFill>
              </a:rPr>
              <a:t>Daran schließt sich der  freie mathematische Landschaftsgarten an, den wir in eigener Regie durchstreifen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19D6B123-80EF-4E96-88B8-1BB62BEB1C97}"/>
              </a:ext>
            </a:extLst>
          </p:cNvPr>
          <p:cNvSpPr txBox="1"/>
          <p:nvPr/>
        </p:nvSpPr>
        <p:spPr>
          <a:xfrm>
            <a:off x="304800" y="6400800"/>
            <a:ext cx="11615393" cy="3693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0000"/>
                </a:solidFill>
              </a:rPr>
              <a:t>Prof. Dr. Dörte Haftendorn, Leuphana Universität Lüneburg,   www.kurven-erkunden-und-verstehen.de     2017    </a:t>
            </a:r>
            <a:r>
              <a:rPr lang="en-US" dirty="0" err="1">
                <a:solidFill>
                  <a:srgbClr val="990000"/>
                </a:solidFill>
              </a:rPr>
              <a:t>Folie</a:t>
            </a:r>
            <a:r>
              <a:rPr lang="en-US" dirty="0">
                <a:solidFill>
                  <a:srgbClr val="990000"/>
                </a:solidFill>
              </a:rPr>
              <a:t>    </a:t>
            </a:r>
            <a:fld id="{A108791B-5E56-41B7-8826-BFCDDC07AF82}" type="slidenum">
              <a:rPr lang="en-US" smtClean="0">
                <a:solidFill>
                  <a:srgbClr val="990000"/>
                </a:solidFill>
              </a:rPr>
              <a:pPr/>
              <a:t>2</a:t>
            </a:fld>
            <a:r>
              <a:rPr lang="en-US" dirty="0">
                <a:solidFill>
                  <a:srgbClr val="990000"/>
                </a:solidFill>
              </a:rPr>
              <a:t>         </a:t>
            </a:r>
            <a:endParaRPr lang="de-DE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04801"/>
            <a:ext cx="11353800" cy="838199"/>
          </a:xfrm>
        </p:spPr>
        <p:txBody>
          <a:bodyPr/>
          <a:lstStyle/>
          <a:p>
            <a:pPr algn="ctr"/>
            <a:r>
              <a:rPr lang="de-DE" b="1" dirty="0">
                <a:solidFill>
                  <a:srgbClr val="990000"/>
                </a:solidFill>
              </a:rPr>
              <a:t>Barocke Blüten und Früchte münden in Freiheit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19D6B123-80EF-4E96-88B8-1BB62BEB1C97}"/>
              </a:ext>
            </a:extLst>
          </p:cNvPr>
          <p:cNvSpPr txBox="1"/>
          <p:nvPr/>
        </p:nvSpPr>
        <p:spPr>
          <a:xfrm>
            <a:off x="304800" y="6400800"/>
            <a:ext cx="11615393" cy="3693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0000"/>
                </a:solidFill>
              </a:rPr>
              <a:t>Prof. Dr. Dörte Haftendorn, Leuphana Universität Lüneburg,   www.kurven-erkunden-und-verstehen.de     2017    </a:t>
            </a:r>
            <a:r>
              <a:rPr lang="en-US" dirty="0" err="1">
                <a:solidFill>
                  <a:srgbClr val="990000"/>
                </a:solidFill>
              </a:rPr>
              <a:t>Folie</a:t>
            </a:r>
            <a:r>
              <a:rPr lang="en-US" dirty="0">
                <a:solidFill>
                  <a:srgbClr val="990000"/>
                </a:solidFill>
              </a:rPr>
              <a:t>    </a:t>
            </a:r>
            <a:fld id="{A108791B-5E56-41B7-8826-BFCDDC07AF82}" type="slidenum">
              <a:rPr lang="en-US" smtClean="0">
                <a:solidFill>
                  <a:srgbClr val="990000"/>
                </a:solidFill>
              </a:rPr>
              <a:pPr/>
              <a:t>3</a:t>
            </a:fld>
            <a:r>
              <a:rPr lang="en-US" dirty="0">
                <a:solidFill>
                  <a:srgbClr val="990000"/>
                </a:solidFill>
              </a:rPr>
              <a:t>         </a:t>
            </a:r>
            <a:endParaRPr lang="de-DE" dirty="0">
              <a:solidFill>
                <a:srgbClr val="990000"/>
              </a:solidFill>
            </a:endParaRPr>
          </a:p>
        </p:txBody>
      </p:sp>
      <p:pic>
        <p:nvPicPr>
          <p:cNvPr id="12" name="Grafik 11" descr="04agnesi-weite-versi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914400"/>
            <a:ext cx="4535424" cy="1319784"/>
          </a:xfrm>
          <a:prstGeom prst="rect">
            <a:avLst/>
          </a:prstGeom>
        </p:spPr>
      </p:pic>
      <p:pic>
        <p:nvPicPr>
          <p:cNvPr id="14" name="Grafik 13" descr="04fransvanschoot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953000"/>
            <a:ext cx="3203448" cy="1331976"/>
          </a:xfrm>
          <a:prstGeom prst="rect">
            <a:avLst/>
          </a:prstGeom>
        </p:spPr>
      </p:pic>
      <p:pic>
        <p:nvPicPr>
          <p:cNvPr id="16" name="Grafik 15" descr="04kubiken-g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657600"/>
            <a:ext cx="4535424" cy="1344168"/>
          </a:xfrm>
          <a:prstGeom prst="rect">
            <a:avLst/>
          </a:prstGeom>
        </p:spPr>
      </p:pic>
      <p:pic>
        <p:nvPicPr>
          <p:cNvPr id="17" name="Grafik 16" descr="04allg-alle-versiera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8600" y="1142999"/>
            <a:ext cx="1371600" cy="1685925"/>
          </a:xfrm>
          <a:prstGeom prst="rect">
            <a:avLst/>
          </a:prstGeom>
        </p:spPr>
      </p:pic>
      <p:pic>
        <p:nvPicPr>
          <p:cNvPr id="18" name="Grafik 17" descr="03cisso-allg-pu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3600" y="2438400"/>
            <a:ext cx="1819656" cy="1438656"/>
          </a:xfrm>
          <a:prstGeom prst="rect">
            <a:avLst/>
          </a:prstGeom>
        </p:spPr>
      </p:pic>
      <p:pic>
        <p:nvPicPr>
          <p:cNvPr id="20" name="Grafik 19" descr="03cisso-efe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" y="2286000"/>
            <a:ext cx="2880360" cy="1359408"/>
          </a:xfrm>
          <a:prstGeom prst="rect">
            <a:avLst/>
          </a:prstGeom>
        </p:spPr>
      </p:pic>
      <p:sp>
        <p:nvSpPr>
          <p:cNvPr id="21" name="Pfeil nach rechts 20"/>
          <p:cNvSpPr/>
          <p:nvPr/>
        </p:nvSpPr>
        <p:spPr>
          <a:xfrm>
            <a:off x="5410200" y="1295400"/>
            <a:ext cx="2133600" cy="914400"/>
          </a:xfrm>
          <a:prstGeom prst="rightArrow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Definition öffnen</a:t>
            </a:r>
          </a:p>
        </p:txBody>
      </p:sp>
      <p:pic>
        <p:nvPicPr>
          <p:cNvPr id="22" name="Grafik 21" descr="04elli-zirkel-schraeg-stang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10000" y="5257800"/>
            <a:ext cx="4535424" cy="969264"/>
          </a:xfrm>
          <a:prstGeom prst="rect">
            <a:avLst/>
          </a:prstGeom>
        </p:spPr>
      </p:pic>
      <p:sp>
        <p:nvSpPr>
          <p:cNvPr id="23" name="Pfeil nach rechts 22"/>
          <p:cNvSpPr/>
          <p:nvPr/>
        </p:nvSpPr>
        <p:spPr>
          <a:xfrm>
            <a:off x="3581400" y="2743200"/>
            <a:ext cx="2133600" cy="914400"/>
          </a:xfrm>
          <a:prstGeom prst="rightArrow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Definition öffnen</a:t>
            </a:r>
          </a:p>
        </p:txBody>
      </p:sp>
      <p:sp>
        <p:nvSpPr>
          <p:cNvPr id="24" name="Pfeil nach rechts 23"/>
          <p:cNvSpPr/>
          <p:nvPr/>
        </p:nvSpPr>
        <p:spPr>
          <a:xfrm>
            <a:off x="5105400" y="4114800"/>
            <a:ext cx="1371600" cy="914400"/>
          </a:xfrm>
          <a:prstGeom prst="rightArrow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Definition öffnen</a:t>
            </a:r>
          </a:p>
        </p:txBody>
      </p:sp>
      <p:pic>
        <p:nvPicPr>
          <p:cNvPr id="25" name="Grafik 24" descr="05hypellips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19672" y="3896882"/>
            <a:ext cx="4529328" cy="1331976"/>
          </a:xfrm>
          <a:prstGeom prst="rect">
            <a:avLst/>
          </a:prstGeom>
        </p:spPr>
      </p:pic>
      <p:sp>
        <p:nvSpPr>
          <p:cNvPr id="26" name="Pfeil nach rechts 25"/>
          <p:cNvSpPr/>
          <p:nvPr/>
        </p:nvSpPr>
        <p:spPr>
          <a:xfrm>
            <a:off x="8534400" y="5334000"/>
            <a:ext cx="2590800" cy="914400"/>
          </a:xfrm>
          <a:prstGeom prst="rightArrow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Definition öffnen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11277600" y="5257800"/>
            <a:ext cx="5774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dirty="0">
                <a:solidFill>
                  <a:srgbClr val="990000"/>
                </a:solidFill>
              </a:rPr>
              <a:t>?</a:t>
            </a:r>
          </a:p>
        </p:txBody>
      </p:sp>
      <p:pic>
        <p:nvPicPr>
          <p:cNvPr id="29" name="Grafik 28" descr="kurven-titelbild-b15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210800" y="1143000"/>
            <a:ext cx="1676400" cy="2201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6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04801"/>
            <a:ext cx="11353800" cy="838199"/>
          </a:xfrm>
        </p:spPr>
        <p:txBody>
          <a:bodyPr>
            <a:noAutofit/>
          </a:bodyPr>
          <a:lstStyle/>
          <a:p>
            <a:r>
              <a:rPr lang="de-DE" sz="8000" b="1" dirty="0">
                <a:solidFill>
                  <a:srgbClr val="990000"/>
                </a:solidFill>
              </a:rPr>
              <a:t>Bipolare Kurven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19D6B123-80EF-4E96-88B8-1BB62BEB1C97}"/>
              </a:ext>
            </a:extLst>
          </p:cNvPr>
          <p:cNvSpPr txBox="1"/>
          <p:nvPr/>
        </p:nvSpPr>
        <p:spPr>
          <a:xfrm>
            <a:off x="304800" y="6400800"/>
            <a:ext cx="11615393" cy="3693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0000"/>
                </a:solidFill>
              </a:rPr>
              <a:t>Prof. Dr. Dörte Haftendorn, Leuphana Universität Lüneburg,   www.kurven-erkunden-und-verstehen.de     2017    </a:t>
            </a:r>
            <a:r>
              <a:rPr lang="en-US" dirty="0" err="1">
                <a:solidFill>
                  <a:srgbClr val="990000"/>
                </a:solidFill>
              </a:rPr>
              <a:t>Folie</a:t>
            </a:r>
            <a:r>
              <a:rPr lang="en-US" dirty="0">
                <a:solidFill>
                  <a:srgbClr val="990000"/>
                </a:solidFill>
              </a:rPr>
              <a:t>    </a:t>
            </a:r>
            <a:fld id="{A108791B-5E56-41B7-8826-BFCDDC07AF82}" type="slidenum">
              <a:rPr lang="en-US" smtClean="0">
                <a:solidFill>
                  <a:srgbClr val="990000"/>
                </a:solidFill>
              </a:rPr>
              <a:pPr/>
              <a:t>4</a:t>
            </a:fld>
            <a:r>
              <a:rPr lang="en-US" dirty="0">
                <a:solidFill>
                  <a:srgbClr val="990000"/>
                </a:solidFill>
              </a:rPr>
              <a:t>         </a:t>
            </a:r>
            <a:endParaRPr lang="de-DE" dirty="0">
              <a:solidFill>
                <a:srgbClr val="99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0"/>
            <a:ext cx="4225325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685800" y="11430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990000"/>
                </a:solidFill>
              </a:rPr>
              <a:t>Gegeben ist eine beliebige Gleichung in r und r‘. </a:t>
            </a:r>
          </a:p>
          <a:p>
            <a:r>
              <a:rPr lang="de-DE" sz="2800" dirty="0">
                <a:solidFill>
                  <a:srgbClr val="990000"/>
                </a:solidFill>
              </a:rPr>
              <a:t>Genau für die Kurvenpunkte ist die Gleichung erfüllt</a:t>
            </a:r>
            <a:r>
              <a:rPr lang="de-DE" sz="2400" dirty="0">
                <a:solidFill>
                  <a:srgbClr val="990000"/>
                </a:solidFill>
              </a:rPr>
              <a:t>. </a:t>
            </a: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762000" y="2209800"/>
          <a:ext cx="2133600" cy="406400"/>
        </p:xfrm>
        <a:graphic>
          <a:graphicData uri="http://schemas.openxmlformats.org/presentationml/2006/ole">
            <p:oleObj spid="_x0000_s15412" name="Equation" r:id="rId4" imgW="2132674" imgH="406224" progId="Equation.DSMT4">
              <p:embed/>
            </p:oleObj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768350" y="2819400"/>
          <a:ext cx="2120900" cy="406400"/>
        </p:xfrm>
        <a:graphic>
          <a:graphicData uri="http://schemas.openxmlformats.org/presentationml/2006/ole">
            <p:oleObj spid="_x0000_s15413" name="Equation" r:id="rId5" imgW="2120900" imgH="406400" progId="Equation.DSMT4">
              <p:embed/>
            </p:oleObj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1066800" y="3352800"/>
          <a:ext cx="1816100" cy="520700"/>
        </p:xfrm>
        <a:graphic>
          <a:graphicData uri="http://schemas.openxmlformats.org/presentationml/2006/ole">
            <p:oleObj spid="_x0000_s15414" name="Equation" r:id="rId6" imgW="1816100" imgH="520700" progId="Equation.DSMT4">
              <p:embed/>
            </p:oleObj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457200" y="4038600"/>
          <a:ext cx="3035300" cy="419100"/>
        </p:xfrm>
        <a:graphic>
          <a:graphicData uri="http://schemas.openxmlformats.org/presentationml/2006/ole">
            <p:oleObj spid="_x0000_s15415" name="Equation" r:id="rId7" imgW="3035300" imgH="419100" progId="Equation.DSMT4">
              <p:embed/>
            </p:oleObj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457200" y="5181600"/>
          <a:ext cx="3657600" cy="622300"/>
        </p:xfrm>
        <a:graphic>
          <a:graphicData uri="http://schemas.openxmlformats.org/presentationml/2006/ole">
            <p:oleObj spid="_x0000_s15416" name="Equation" r:id="rId8" imgW="3657600" imgH="622300" progId="Equation.DSMT4">
              <p:embed/>
            </p:oleObj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533400" y="4648200"/>
          <a:ext cx="3314700" cy="520700"/>
        </p:xfrm>
        <a:graphic>
          <a:graphicData uri="http://schemas.openxmlformats.org/presentationml/2006/ole">
            <p:oleObj spid="_x0000_s15417" name="Equation" r:id="rId9" imgW="3314700" imgH="520700" progId="Equation.DSMT4">
              <p:embed/>
            </p:oleObj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/>
        </p:nvGraphicFramePr>
        <p:xfrm>
          <a:off x="914400" y="5791200"/>
          <a:ext cx="114300" cy="444500"/>
        </p:xfrm>
        <a:graphic>
          <a:graphicData uri="http://schemas.openxmlformats.org/presentationml/2006/ole">
            <p:oleObj spid="_x0000_s15418" name="Equation" r:id="rId10" imgW="114201" imgH="444114" progId="Equation.DSMT4">
              <p:embed/>
            </p:oleObj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3657600" y="2209800"/>
            <a:ext cx="1300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990000"/>
                </a:solidFill>
              </a:rPr>
              <a:t>Ellipsen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657600" y="2819400"/>
            <a:ext cx="1701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990000"/>
                </a:solidFill>
              </a:rPr>
              <a:t>Hyperbeln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657600" y="3352800"/>
            <a:ext cx="3028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>
                <a:solidFill>
                  <a:srgbClr val="990000"/>
                </a:solidFill>
              </a:rPr>
              <a:t>Cassini‘sche</a:t>
            </a:r>
            <a:r>
              <a:rPr lang="de-DE" sz="2800" dirty="0">
                <a:solidFill>
                  <a:srgbClr val="990000"/>
                </a:solidFill>
              </a:rPr>
              <a:t> Kurven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657600" y="4048780"/>
            <a:ext cx="3250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>
                <a:solidFill>
                  <a:srgbClr val="990000"/>
                </a:solidFill>
              </a:rPr>
              <a:t>Descartes‘sche</a:t>
            </a:r>
            <a:r>
              <a:rPr lang="de-DE" sz="2800" dirty="0">
                <a:solidFill>
                  <a:srgbClr val="990000"/>
                </a:solidFill>
              </a:rPr>
              <a:t> Ovale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267200" y="5334000"/>
            <a:ext cx="2101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990000"/>
                </a:solidFill>
              </a:rPr>
              <a:t>frei erfunden</a:t>
            </a:r>
          </a:p>
        </p:txBody>
      </p:sp>
      <p:pic>
        <p:nvPicPr>
          <p:cNvPr id="20" name="Grafik 4">
            <a:extLst>
              <a:ext uri="{FF2B5EF4-FFF2-40B4-BE49-F238E27FC236}">
                <a16:creationId xmlns:a16="http://schemas.microsoft.com/office/drawing/2014/main" xmlns="" id="{A6F5B29C-9F9A-4A1C-A6E0-91898F07EC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4495800"/>
            <a:ext cx="1784904" cy="1670801"/>
          </a:xfrm>
          <a:prstGeom prst="rect">
            <a:avLst/>
          </a:prstGeom>
        </p:spPr>
      </p:pic>
      <p:sp>
        <p:nvSpPr>
          <p:cNvPr id="21" name="Pfeil nach rechts 20"/>
          <p:cNvSpPr/>
          <p:nvPr/>
        </p:nvSpPr>
        <p:spPr>
          <a:xfrm>
            <a:off x="4114800" y="4495800"/>
            <a:ext cx="2971800" cy="914400"/>
          </a:xfrm>
          <a:prstGeom prst="rightArrow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frei  erfunden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19D6B123-80EF-4E96-88B8-1BB62BEB1C97}"/>
              </a:ext>
            </a:extLst>
          </p:cNvPr>
          <p:cNvSpPr txBox="1"/>
          <p:nvPr/>
        </p:nvSpPr>
        <p:spPr>
          <a:xfrm>
            <a:off x="304800" y="6400800"/>
            <a:ext cx="11615393" cy="3693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0000"/>
                </a:solidFill>
              </a:rPr>
              <a:t>Prof. Dr. Dörte Haftendorn, Leuphana Universität Lüneburg,   www.kurven-erkunden-und-verstehen.de     2017    </a:t>
            </a:r>
            <a:r>
              <a:rPr lang="en-US" dirty="0" err="1">
                <a:solidFill>
                  <a:srgbClr val="990000"/>
                </a:solidFill>
              </a:rPr>
              <a:t>Folie</a:t>
            </a:r>
            <a:r>
              <a:rPr lang="en-US" dirty="0">
                <a:solidFill>
                  <a:srgbClr val="990000"/>
                </a:solidFill>
              </a:rPr>
              <a:t>    </a:t>
            </a:r>
            <a:fld id="{A108791B-5E56-41B7-8826-BFCDDC07AF82}" type="slidenum">
              <a:rPr lang="en-US" smtClean="0">
                <a:solidFill>
                  <a:srgbClr val="990000"/>
                </a:solidFill>
              </a:rPr>
              <a:pPr/>
              <a:t>5</a:t>
            </a:fld>
            <a:r>
              <a:rPr lang="en-US" dirty="0">
                <a:solidFill>
                  <a:srgbClr val="990000"/>
                </a:solidFill>
              </a:rPr>
              <a:t>         </a:t>
            </a:r>
            <a:endParaRPr lang="de-DE" dirty="0">
              <a:solidFill>
                <a:srgbClr val="990000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09600" y="304801"/>
            <a:ext cx="11353800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Bipolare Kurven verstehen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4960937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8" descr="geogebra50.gif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1219200"/>
            <a:ext cx="883920" cy="716280"/>
          </a:xfrm>
          <a:prstGeom prst="rect">
            <a:avLst/>
          </a:prstGeom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505200"/>
            <a:ext cx="55626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fik 10" descr="geogebra50.gif">
            <a:hlinkClick r:id="rId6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5486400"/>
            <a:ext cx="883920" cy="71628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6553200" y="1524000"/>
            <a:ext cx="33381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990000"/>
                </a:solidFill>
              </a:rPr>
              <a:t>Wann schneiden sich </a:t>
            </a:r>
          </a:p>
          <a:p>
            <a:r>
              <a:rPr lang="de-DE" sz="2800" dirty="0">
                <a:solidFill>
                  <a:srgbClr val="990000"/>
                </a:solidFill>
              </a:rPr>
              <a:t>die beiden Kreise?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990600" y="3962400"/>
            <a:ext cx="45185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990000"/>
                </a:solidFill>
              </a:rPr>
              <a:t>Dreiecksbedingung, </a:t>
            </a:r>
          </a:p>
          <a:p>
            <a:r>
              <a:rPr lang="de-DE" sz="2800" dirty="0">
                <a:solidFill>
                  <a:srgbClr val="990000"/>
                </a:solidFill>
              </a:rPr>
              <a:t>visualisiert im 2. Grafikfenster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8256114" y="2971800"/>
            <a:ext cx="3935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990000"/>
                </a:solidFill>
              </a:rPr>
              <a:t>grün ist der Gültigkeitsbereich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04801"/>
            <a:ext cx="11353800" cy="838199"/>
          </a:xfrm>
        </p:spPr>
        <p:txBody>
          <a:bodyPr/>
          <a:lstStyle/>
          <a:p>
            <a:pPr algn="ctr"/>
            <a:r>
              <a:rPr lang="de-DE" b="1" dirty="0">
                <a:solidFill>
                  <a:srgbClr val="990000"/>
                </a:solidFill>
              </a:rPr>
              <a:t>Ellipsen und Hyperbeln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19D6B123-80EF-4E96-88B8-1BB62BEB1C97}"/>
              </a:ext>
            </a:extLst>
          </p:cNvPr>
          <p:cNvSpPr txBox="1"/>
          <p:nvPr/>
        </p:nvSpPr>
        <p:spPr>
          <a:xfrm>
            <a:off x="304800" y="6400800"/>
            <a:ext cx="11615393" cy="3693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0000"/>
                </a:solidFill>
              </a:rPr>
              <a:t>Prof. Dr. Dörte Haftendorn, Leuphana Universität Lüneburg,   www.kurven-erkunden-und-verstehen.de     2017    </a:t>
            </a:r>
            <a:r>
              <a:rPr lang="en-US" dirty="0" err="1">
                <a:solidFill>
                  <a:srgbClr val="990000"/>
                </a:solidFill>
              </a:rPr>
              <a:t>Folie</a:t>
            </a:r>
            <a:r>
              <a:rPr lang="en-US" dirty="0">
                <a:solidFill>
                  <a:srgbClr val="990000"/>
                </a:solidFill>
              </a:rPr>
              <a:t>    </a:t>
            </a:r>
            <a:fld id="{A108791B-5E56-41B7-8826-BFCDDC07AF82}" type="slidenum">
              <a:rPr lang="en-US" smtClean="0">
                <a:solidFill>
                  <a:srgbClr val="990000"/>
                </a:solidFill>
              </a:rPr>
              <a:pPr/>
              <a:t>6</a:t>
            </a:fld>
            <a:r>
              <a:rPr lang="en-US" dirty="0">
                <a:solidFill>
                  <a:srgbClr val="990000"/>
                </a:solidFill>
              </a:rPr>
              <a:t>         </a:t>
            </a:r>
            <a:endParaRPr lang="de-DE" dirty="0">
              <a:solidFill>
                <a:srgbClr val="990000"/>
              </a:solidFill>
            </a:endParaRPr>
          </a:p>
        </p:txBody>
      </p:sp>
      <p:pic>
        <p:nvPicPr>
          <p:cNvPr id="4" name="Grafik 3" descr="geogebra50.gif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733800"/>
            <a:ext cx="883920" cy="716280"/>
          </a:xfrm>
          <a:prstGeom prst="rect">
            <a:avLst/>
          </a:prstGeom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19200"/>
            <a:ext cx="376396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990600"/>
            <a:ext cx="4206875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3581400"/>
            <a:ext cx="371951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3581400"/>
            <a:ext cx="3635375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25000" y="1447800"/>
            <a:ext cx="2468563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363200" y="5029200"/>
            <a:ext cx="1600991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feld 15"/>
          <p:cNvSpPr txBox="1"/>
          <p:nvPr/>
        </p:nvSpPr>
        <p:spPr>
          <a:xfrm>
            <a:off x="10406831" y="4419600"/>
            <a:ext cx="1785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990000"/>
                </a:solidFill>
              </a:rPr>
              <a:t>Verallgemeinerte </a:t>
            </a:r>
          </a:p>
          <a:p>
            <a:r>
              <a:rPr lang="de-DE" sz="1600" dirty="0" err="1">
                <a:solidFill>
                  <a:srgbClr val="990000"/>
                </a:solidFill>
              </a:rPr>
              <a:t>Meyer‘sche</a:t>
            </a:r>
            <a:r>
              <a:rPr lang="de-DE" sz="1600" dirty="0">
                <a:solidFill>
                  <a:srgbClr val="990000"/>
                </a:solidFill>
              </a:rPr>
              <a:t> Kurven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04801"/>
            <a:ext cx="11353800" cy="838199"/>
          </a:xfrm>
        </p:spPr>
        <p:txBody>
          <a:bodyPr/>
          <a:lstStyle/>
          <a:p>
            <a:pPr algn="ctr"/>
            <a:r>
              <a:rPr lang="de-DE" b="1" dirty="0" err="1">
                <a:solidFill>
                  <a:srgbClr val="990000"/>
                </a:solidFill>
              </a:rPr>
              <a:t>Cassinische</a:t>
            </a:r>
            <a:r>
              <a:rPr lang="de-DE" b="1" dirty="0">
                <a:solidFill>
                  <a:srgbClr val="990000"/>
                </a:solidFill>
              </a:rPr>
              <a:t> Kurven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19D6B123-80EF-4E96-88B8-1BB62BEB1C97}"/>
              </a:ext>
            </a:extLst>
          </p:cNvPr>
          <p:cNvSpPr txBox="1"/>
          <p:nvPr/>
        </p:nvSpPr>
        <p:spPr>
          <a:xfrm>
            <a:off x="304800" y="6400800"/>
            <a:ext cx="11615393" cy="3693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0000"/>
                </a:solidFill>
              </a:rPr>
              <a:t>Prof. Dr. Dörte Haftendorn, Leuphana Universität Lüneburg,   www.kurven-erkunden-und-verstehen.de     2017    </a:t>
            </a:r>
            <a:r>
              <a:rPr lang="en-US" dirty="0" err="1">
                <a:solidFill>
                  <a:srgbClr val="990000"/>
                </a:solidFill>
              </a:rPr>
              <a:t>Folie</a:t>
            </a:r>
            <a:r>
              <a:rPr lang="en-US" dirty="0">
                <a:solidFill>
                  <a:srgbClr val="990000"/>
                </a:solidFill>
              </a:rPr>
              <a:t>    </a:t>
            </a:r>
            <a:fld id="{A108791B-5E56-41B7-8826-BFCDDC07AF82}" type="slidenum">
              <a:rPr lang="en-US" smtClean="0">
                <a:solidFill>
                  <a:srgbClr val="990000"/>
                </a:solidFill>
              </a:rPr>
              <a:pPr/>
              <a:t>7</a:t>
            </a:fld>
            <a:r>
              <a:rPr lang="en-US" dirty="0">
                <a:solidFill>
                  <a:srgbClr val="990000"/>
                </a:solidFill>
              </a:rPr>
              <a:t>         </a:t>
            </a:r>
            <a:endParaRPr lang="de-DE" dirty="0">
              <a:solidFill>
                <a:srgbClr val="990000"/>
              </a:solidFill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8686800" y="381000"/>
          <a:ext cx="1816100" cy="520700"/>
        </p:xfrm>
        <a:graphic>
          <a:graphicData uri="http://schemas.openxmlformats.org/presentationml/2006/ole">
            <p:oleObj spid="_x0000_s31753" name="Equation" r:id="rId3" imgW="1816100" imgH="520700" progId="Equation.DSMT4">
              <p:embed/>
            </p:oleObj>
          </a:graphicData>
        </a:graphic>
      </p:graphicFrame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14400"/>
            <a:ext cx="299279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5" descr="geogebra50.gif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6800" y="4876800"/>
            <a:ext cx="883920" cy="716280"/>
          </a:xfrm>
          <a:prstGeom prst="rect">
            <a:avLst/>
          </a:prstGeom>
        </p:spPr>
      </p:pic>
      <p:pic>
        <p:nvPicPr>
          <p:cNvPr id="8" name="Grafik 7" descr="bipolar-cassini-all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0" y="1447800"/>
            <a:ext cx="7848600" cy="319640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581400" y="4648200"/>
            <a:ext cx="71082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990000"/>
                </a:solidFill>
              </a:rPr>
              <a:t>Alle Formen der </a:t>
            </a:r>
            <a:r>
              <a:rPr lang="de-DE" sz="2800" dirty="0" err="1">
                <a:solidFill>
                  <a:srgbClr val="990000"/>
                </a:solidFill>
              </a:rPr>
              <a:t>Cassini‘schen</a:t>
            </a:r>
            <a:r>
              <a:rPr lang="de-DE" sz="2800" dirty="0">
                <a:solidFill>
                  <a:srgbClr val="990000"/>
                </a:solidFill>
              </a:rPr>
              <a:t> Kurven </a:t>
            </a:r>
          </a:p>
          <a:p>
            <a:r>
              <a:rPr lang="de-DE" sz="2800" dirty="0">
                <a:solidFill>
                  <a:srgbClr val="990000"/>
                </a:solidFill>
              </a:rPr>
              <a:t>lassen sich in der gekoppelten Sicht  verstehen.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6172200" cy="838199"/>
          </a:xfrm>
        </p:spPr>
        <p:txBody>
          <a:bodyPr/>
          <a:lstStyle/>
          <a:p>
            <a:r>
              <a:rPr lang="de-DE" b="1" dirty="0" err="1">
                <a:solidFill>
                  <a:srgbClr val="990000"/>
                </a:solidFill>
              </a:rPr>
              <a:t>Descartes‘sche</a:t>
            </a:r>
            <a:r>
              <a:rPr lang="de-DE" b="1" dirty="0">
                <a:solidFill>
                  <a:srgbClr val="990000"/>
                </a:solidFill>
              </a:rPr>
              <a:t> Ovale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19D6B123-80EF-4E96-88B8-1BB62BEB1C97}"/>
              </a:ext>
            </a:extLst>
          </p:cNvPr>
          <p:cNvSpPr txBox="1"/>
          <p:nvPr/>
        </p:nvSpPr>
        <p:spPr>
          <a:xfrm>
            <a:off x="304800" y="6400800"/>
            <a:ext cx="11615393" cy="3693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0000"/>
                </a:solidFill>
              </a:rPr>
              <a:t>Prof. Dr. Dörte Haftendorn, Leuphana Universität Lüneburg,   www.kurven-erkunden-und-verstehen.de     2017    </a:t>
            </a:r>
            <a:r>
              <a:rPr lang="en-US" dirty="0" err="1">
                <a:solidFill>
                  <a:srgbClr val="990000"/>
                </a:solidFill>
              </a:rPr>
              <a:t>Folie</a:t>
            </a:r>
            <a:r>
              <a:rPr lang="en-US" dirty="0">
                <a:solidFill>
                  <a:srgbClr val="990000"/>
                </a:solidFill>
              </a:rPr>
              <a:t>    </a:t>
            </a:r>
            <a:fld id="{A108791B-5E56-41B7-8826-BFCDDC07AF82}" type="slidenum">
              <a:rPr lang="en-US" smtClean="0">
                <a:solidFill>
                  <a:srgbClr val="990000"/>
                </a:solidFill>
              </a:rPr>
              <a:pPr/>
              <a:t>8</a:t>
            </a:fld>
            <a:r>
              <a:rPr lang="en-US" dirty="0">
                <a:solidFill>
                  <a:srgbClr val="990000"/>
                </a:solidFill>
              </a:rPr>
              <a:t>         </a:t>
            </a:r>
            <a:endParaRPr lang="de-DE" dirty="0">
              <a:solidFill>
                <a:srgbClr val="990000"/>
              </a:solidFill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5410200" y="685800"/>
          <a:ext cx="3035300" cy="419100"/>
        </p:xfrm>
        <a:graphic>
          <a:graphicData uri="http://schemas.openxmlformats.org/presentationml/2006/ole">
            <p:oleObj spid="_x0000_s33818" name="Equation" r:id="rId3" imgW="3035300" imgH="419100" progId="Equation.DSMT4">
              <p:embed/>
            </p:oleObj>
          </a:graphicData>
        </a:graphic>
      </p:graphicFrame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19200"/>
            <a:ext cx="315394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lke 4"/>
          <p:cNvSpPr/>
          <p:nvPr/>
        </p:nvSpPr>
        <p:spPr>
          <a:xfrm rot="20918137">
            <a:off x="8458200" y="762000"/>
            <a:ext cx="3733800" cy="685800"/>
          </a:xfrm>
          <a:prstGeom prst="cloud">
            <a:avLst/>
          </a:prstGeom>
          <a:gradFill flip="none" rotWithShape="0">
            <a:gsLst>
              <a:gs pos="0">
                <a:srgbClr val="990000">
                  <a:alpha val="83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Ellipsen und Hyperbeln sind Spezialfälle</a:t>
            </a: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304800" y="4648200"/>
          <a:ext cx="9510712" cy="781050"/>
        </p:xfrm>
        <a:graphic>
          <a:graphicData uri="http://schemas.openxmlformats.org/presentationml/2006/ole">
            <p:oleObj spid="_x0000_s33819" name="Equation" r:id="rId5" imgW="11747500" imgH="965200" progId="Equation.DSMT4">
              <p:embed/>
            </p:oleObj>
          </a:graphicData>
        </a:graphic>
      </p:graphicFrame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1295400"/>
            <a:ext cx="3810000" cy="281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8534400" y="2057400"/>
            <a:ext cx="29803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>
                <a:solidFill>
                  <a:srgbClr val="990000"/>
                </a:solidFill>
              </a:rPr>
              <a:t>Nanu??????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943529" y="2819400"/>
            <a:ext cx="42484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990000"/>
                </a:solidFill>
              </a:rPr>
              <a:t>Die Vorzeichen von n, m und k</a:t>
            </a:r>
          </a:p>
          <a:p>
            <a:r>
              <a:rPr lang="de-DE" sz="2400" dirty="0">
                <a:solidFill>
                  <a:srgbClr val="990000"/>
                </a:solidFill>
              </a:rPr>
              <a:t>wirken für die Gerade aber </a:t>
            </a:r>
          </a:p>
          <a:p>
            <a:r>
              <a:rPr lang="de-DE" sz="2400" dirty="0">
                <a:solidFill>
                  <a:srgbClr val="990000"/>
                </a:solidFill>
              </a:rPr>
              <a:t>nicht für die implizite Gleichung!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0287000" y="4267200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990000"/>
                </a:solidFill>
              </a:rPr>
              <a:t>wieso???</a:t>
            </a:r>
          </a:p>
        </p:txBody>
      </p:sp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358775" y="5603875"/>
          <a:ext cx="9861550" cy="698500"/>
        </p:xfrm>
        <a:graphic>
          <a:graphicData uri="http://schemas.openxmlformats.org/presentationml/2006/ole">
            <p:oleObj spid="_x0000_s33820" name="Equation" r:id="rId7" imgW="12179300" imgH="863600" progId="Equation.DSMT4">
              <p:embed/>
            </p:oleObj>
          </a:graphicData>
        </a:graphic>
      </p:graphicFrame>
      <p:pic>
        <p:nvPicPr>
          <p:cNvPr id="14" name="Grafik 13" descr="geogebra50.gif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0" y="3733800"/>
            <a:ext cx="883920" cy="716280"/>
          </a:xfrm>
          <a:prstGeom prst="rect">
            <a:avLst/>
          </a:prstGeom>
        </p:spPr>
      </p:pic>
      <p:sp>
        <p:nvSpPr>
          <p:cNvPr id="16" name="Pfeil nach rechts 15"/>
          <p:cNvSpPr/>
          <p:nvPr/>
        </p:nvSpPr>
        <p:spPr>
          <a:xfrm>
            <a:off x="10515600" y="4953000"/>
            <a:ext cx="1447800" cy="914400"/>
          </a:xfrm>
          <a:prstGeom prst="rightArrow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Ansehen!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04801"/>
            <a:ext cx="11353800" cy="838199"/>
          </a:xfrm>
        </p:spPr>
        <p:txBody>
          <a:bodyPr/>
          <a:lstStyle/>
          <a:p>
            <a:pPr algn="ctr"/>
            <a:r>
              <a:rPr lang="de-DE" b="1" dirty="0" err="1">
                <a:solidFill>
                  <a:srgbClr val="990000"/>
                </a:solidFill>
              </a:rPr>
              <a:t>Descartes‘sche</a:t>
            </a:r>
            <a:r>
              <a:rPr lang="de-DE" b="1" dirty="0">
                <a:solidFill>
                  <a:srgbClr val="990000"/>
                </a:solidFill>
              </a:rPr>
              <a:t> Ovale  geben Rätsel auf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19D6B123-80EF-4E96-88B8-1BB62BEB1C97}"/>
              </a:ext>
            </a:extLst>
          </p:cNvPr>
          <p:cNvSpPr txBox="1"/>
          <p:nvPr/>
        </p:nvSpPr>
        <p:spPr>
          <a:xfrm>
            <a:off x="304800" y="6400800"/>
            <a:ext cx="11615393" cy="3693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0000"/>
                </a:solidFill>
              </a:rPr>
              <a:t>Prof. Dr. Dörte Haftendorn, Leuphana Universität Lüneburg,   www.kurven-erkunden-und-verstehen.de     2017    </a:t>
            </a:r>
            <a:r>
              <a:rPr lang="en-US" dirty="0" err="1">
                <a:solidFill>
                  <a:srgbClr val="990000"/>
                </a:solidFill>
              </a:rPr>
              <a:t>Folie</a:t>
            </a:r>
            <a:r>
              <a:rPr lang="en-US" dirty="0">
                <a:solidFill>
                  <a:srgbClr val="990000"/>
                </a:solidFill>
              </a:rPr>
              <a:t>    </a:t>
            </a:r>
            <a:fld id="{A108791B-5E56-41B7-8826-BFCDDC07AF82}" type="slidenum">
              <a:rPr lang="en-US" smtClean="0">
                <a:solidFill>
                  <a:srgbClr val="990000"/>
                </a:solidFill>
              </a:rPr>
              <a:pPr/>
              <a:t>9</a:t>
            </a:fld>
            <a:r>
              <a:rPr lang="en-US" dirty="0">
                <a:solidFill>
                  <a:srgbClr val="990000"/>
                </a:solidFill>
              </a:rPr>
              <a:t>         </a:t>
            </a:r>
            <a:endParaRPr lang="de-DE" dirty="0">
              <a:solidFill>
                <a:srgbClr val="990000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2957513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990600"/>
            <a:ext cx="3025775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5" descr="geogebra50.gif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48400" y="1143000"/>
            <a:ext cx="883920" cy="716280"/>
          </a:xfrm>
          <a:prstGeom prst="rect">
            <a:avLst/>
          </a:prstGeom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1079253"/>
            <a:ext cx="4343400" cy="494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48600" y="1295400"/>
            <a:ext cx="3048000" cy="405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feld 17"/>
          <p:cNvSpPr txBox="1"/>
          <p:nvPr/>
        </p:nvSpPr>
        <p:spPr>
          <a:xfrm>
            <a:off x="533400" y="4343400"/>
            <a:ext cx="3075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990000"/>
                </a:solidFill>
              </a:rPr>
              <a:t>Zu jeder Gleichung gibt</a:t>
            </a:r>
          </a:p>
          <a:p>
            <a:r>
              <a:rPr lang="de-DE" sz="2400" dirty="0">
                <a:solidFill>
                  <a:srgbClr val="990000"/>
                </a:solidFill>
              </a:rPr>
              <a:t>es 4 Geraden.</a:t>
            </a:r>
          </a:p>
        </p:txBody>
      </p:sp>
      <p:graphicFrame>
        <p:nvGraphicFramePr>
          <p:cNvPr id="19" name="Objekt 18"/>
          <p:cNvGraphicFramePr>
            <a:graphicFrameLocks noChangeAspect="1"/>
          </p:cNvGraphicFramePr>
          <p:nvPr/>
        </p:nvGraphicFramePr>
        <p:xfrm>
          <a:off x="609600" y="5105400"/>
          <a:ext cx="2209800" cy="435736"/>
        </p:xfrm>
        <a:graphic>
          <a:graphicData uri="http://schemas.openxmlformats.org/presentationml/2006/ole">
            <p:oleObj spid="_x0000_s34830" name="Equation" r:id="rId9" imgW="2705100" imgH="533400" progId="Equation.DSMT4">
              <p:embed/>
            </p:oleObj>
          </a:graphicData>
        </a:graphic>
      </p:graphicFrame>
      <p:sp>
        <p:nvSpPr>
          <p:cNvPr id="20" name="Textfeld 19"/>
          <p:cNvSpPr txBox="1"/>
          <p:nvPr/>
        </p:nvSpPr>
        <p:spPr>
          <a:xfrm>
            <a:off x="609600" y="5867400"/>
            <a:ext cx="5490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990000"/>
                </a:solidFill>
              </a:rPr>
              <a:t>Zwei davon treffen den Gültigkeitsbereich.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629400" y="5867400"/>
            <a:ext cx="5315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990000"/>
                </a:solidFill>
              </a:rPr>
              <a:t>Dazu gehören zwei </a:t>
            </a:r>
            <a:r>
              <a:rPr lang="de-DE" sz="2400" dirty="0" err="1">
                <a:solidFill>
                  <a:srgbClr val="990000"/>
                </a:solidFill>
              </a:rPr>
              <a:t>Descartes‘sche</a:t>
            </a:r>
            <a:r>
              <a:rPr lang="de-DE" sz="2400" dirty="0">
                <a:solidFill>
                  <a:srgbClr val="990000"/>
                </a:solidFill>
              </a:rPr>
              <a:t> Ovale.</a:t>
            </a:r>
          </a:p>
        </p:txBody>
      </p:sp>
      <p:pic>
        <p:nvPicPr>
          <p:cNvPr id="14" name="Grafik 13" descr="geogebra50.gif">
            <a:hlinkClick r:id="rId10" action="ppaction://hlinkfile"/>
            <a:extLst>
              <a:ext uri="{FF2B5EF4-FFF2-40B4-BE49-F238E27FC236}">
                <a16:creationId xmlns:a16="http://schemas.microsoft.com/office/drawing/2014/main" xmlns="" id="{B389ED1E-B4F4-4A6D-B779-76C8C832747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8257" y="5071318"/>
            <a:ext cx="883920" cy="71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90000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400" dirty="0" smtClean="0">
            <a:solidFill>
              <a:srgbClr val="99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583</Words>
  <Application>Microsoft Office PowerPoint</Application>
  <PresentationFormat>Benutzerdefiniert</PresentationFormat>
  <Paragraphs>96</Paragraphs>
  <Slides>15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7" baseType="lpstr">
      <vt:lpstr>Office</vt:lpstr>
      <vt:lpstr>Equation</vt:lpstr>
      <vt:lpstr>Kurven und Tiefe</vt:lpstr>
      <vt:lpstr>Barocke Blüten und Früchte münden in Freiheit</vt:lpstr>
      <vt:lpstr>Barocke Blüten und Früchte münden in Freiheit</vt:lpstr>
      <vt:lpstr>Bipolare Kurven</vt:lpstr>
      <vt:lpstr>Folie 5</vt:lpstr>
      <vt:lpstr>Ellipsen und Hyperbeln </vt:lpstr>
      <vt:lpstr>Cassinische Kurven </vt:lpstr>
      <vt:lpstr>Descartes‘sche Ovale</vt:lpstr>
      <vt:lpstr>Descartes‘sche Ovale  geben Rätsel auf</vt:lpstr>
      <vt:lpstr>Descartes‘sche Ovale  geben Rätsel auf</vt:lpstr>
      <vt:lpstr>Descartes‘sche Ovale  und tiefere Fragen</vt:lpstr>
      <vt:lpstr>Barocke Blüten und Früchte münden in Freiheit</vt:lpstr>
      <vt:lpstr>Barocke Blüten und Früchte münden in Freiheit</vt:lpstr>
      <vt:lpstr>Barocke Blüten und Früchte münden in Freiheit</vt:lpstr>
      <vt:lpstr>Kurven und Tiefe, Geometrie und Freiheit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Kurven mit Tiefe</dc:title>
  <dc:creator>Prof. Haftendorn</dc:creator>
  <cp:lastModifiedBy>Prof. Dr. Dörte Haftendorn</cp:lastModifiedBy>
  <cp:revision>22</cp:revision>
  <dcterms:modified xsi:type="dcterms:W3CDTF">2018-01-08T23:20:57Z</dcterms:modified>
</cp:coreProperties>
</file>