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8" r:id="rId11"/>
    <p:sldId id="280" r:id="rId12"/>
    <p:sldId id="282" r:id="rId13"/>
    <p:sldId id="281" r:id="rId14"/>
    <p:sldId id="283" r:id="rId15"/>
    <p:sldId id="287" r:id="rId16"/>
    <p:sldId id="284" r:id="rId17"/>
    <p:sldId id="285" r:id="rId18"/>
    <p:sldId id="286" r:id="rId19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9933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84100"/>
    <a:srgbClr val="1B7D1B"/>
    <a:srgbClr val="FF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42" autoAdjust="0"/>
    <p:restoredTop sz="94660"/>
  </p:normalViewPr>
  <p:slideViewPr>
    <p:cSldViewPr>
      <p:cViewPr varScale="1">
        <p:scale>
          <a:sx n="51" d="100"/>
          <a:sy n="51" d="100"/>
        </p:scale>
        <p:origin x="-715" y="-8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336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76575" cy="511175"/>
          </a:xfrm>
          <a:prstGeom prst="rect">
            <a:avLst/>
          </a:prstGeom>
        </p:spPr>
        <p:txBody>
          <a:bodyPr vert="horz" lIns="91456" tIns="45728" rIns="91456" bIns="45728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9" y="2"/>
            <a:ext cx="3076575" cy="511175"/>
          </a:xfrm>
          <a:prstGeom prst="rect">
            <a:avLst/>
          </a:prstGeom>
        </p:spPr>
        <p:txBody>
          <a:bodyPr vert="horz" lIns="91456" tIns="45728" rIns="91456" bIns="45728" rtlCol="0"/>
          <a:lstStyle>
            <a:lvl1pPr algn="r">
              <a:defRPr sz="1200"/>
            </a:lvl1pPr>
          </a:lstStyle>
          <a:p>
            <a:fld id="{9B612029-305A-4E4C-8854-DB0339371FAA}" type="datetimeFigureOut">
              <a:rPr lang="de-DE" smtClean="0"/>
              <a:pPr/>
              <a:t>09.04.2019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1"/>
            <a:ext cx="3076575" cy="511175"/>
          </a:xfrm>
          <a:prstGeom prst="rect">
            <a:avLst/>
          </a:prstGeom>
        </p:spPr>
        <p:txBody>
          <a:bodyPr vert="horz" lIns="91456" tIns="45728" rIns="91456" bIns="45728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9" y="9721851"/>
            <a:ext cx="3076575" cy="511175"/>
          </a:xfrm>
          <a:prstGeom prst="rect">
            <a:avLst/>
          </a:prstGeom>
        </p:spPr>
        <p:txBody>
          <a:bodyPr vert="horz" lIns="91456" tIns="45728" rIns="91456" bIns="45728" rtlCol="0" anchor="b"/>
          <a:lstStyle>
            <a:lvl1pPr algn="r">
              <a:defRPr sz="1200"/>
            </a:lvl1pPr>
          </a:lstStyle>
          <a:p>
            <a:fld id="{87056D69-75E8-4CB4-B00C-929F5C551B0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76363" cy="511731"/>
          </a:xfrm>
          <a:prstGeom prst="rect">
            <a:avLst/>
          </a:prstGeom>
        </p:spPr>
        <p:txBody>
          <a:bodyPr vert="horz" lIns="99065" tIns="49533" rIns="99065" bIns="49533" rtlCol="0"/>
          <a:lstStyle>
            <a:lvl1pPr algn="l">
              <a:defRPr sz="14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6" y="2"/>
            <a:ext cx="3076363" cy="511731"/>
          </a:xfrm>
          <a:prstGeom prst="rect">
            <a:avLst/>
          </a:prstGeom>
        </p:spPr>
        <p:txBody>
          <a:bodyPr vert="horz" lIns="99065" tIns="49533" rIns="99065" bIns="49533" rtlCol="0"/>
          <a:lstStyle>
            <a:lvl1pPr algn="r">
              <a:defRPr sz="1400"/>
            </a:lvl1pPr>
          </a:lstStyle>
          <a:p>
            <a:fld id="{B6BB40B4-C89E-4594-9EA0-C97C88A15C9D}" type="datetimeFigureOut">
              <a:rPr lang="de-DE" smtClean="0"/>
              <a:pPr/>
              <a:t>09.04.2019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5" tIns="49533" rIns="99065" bIns="49533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65" tIns="49533" rIns="99065" bIns="49533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721108"/>
            <a:ext cx="3076363" cy="511731"/>
          </a:xfrm>
          <a:prstGeom prst="rect">
            <a:avLst/>
          </a:prstGeom>
        </p:spPr>
        <p:txBody>
          <a:bodyPr vert="horz" lIns="99065" tIns="49533" rIns="99065" bIns="49533" rtlCol="0" anchor="b"/>
          <a:lstStyle>
            <a:lvl1pPr algn="l">
              <a:defRPr sz="14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6" y="9721108"/>
            <a:ext cx="3076363" cy="511731"/>
          </a:xfrm>
          <a:prstGeom prst="rect">
            <a:avLst/>
          </a:prstGeom>
        </p:spPr>
        <p:txBody>
          <a:bodyPr vert="horz" lIns="99065" tIns="49533" rIns="99065" bIns="49533" rtlCol="0" anchor="b"/>
          <a:lstStyle>
            <a:lvl1pPr algn="r">
              <a:defRPr sz="1400"/>
            </a:lvl1pPr>
          </a:lstStyle>
          <a:p>
            <a:fld id="{18F44E26-2B5A-41C0-A781-355B932E573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44E26-2B5A-41C0-A781-355B932E573F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505277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44E26-2B5A-41C0-A781-355B932E573F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296197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44E26-2B5A-41C0-A781-355B932E573F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417107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44E26-2B5A-41C0-A781-355B932E573F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406765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2348880"/>
            <a:ext cx="7772400" cy="1470025"/>
          </a:xfrm>
        </p:spPr>
        <p:txBody>
          <a:bodyPr/>
          <a:lstStyle>
            <a:lvl1pPr>
              <a:defRPr>
                <a:solidFill>
                  <a:srgbClr val="9841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984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09.04.2019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09.04.2019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09.04.2019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09.04.2019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09.04.2019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09.04.2019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09.04.2019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09.04.2019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09.04.2019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09.04.2019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09.04.2019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F060C-F079-46DE-BCB1-D5D8688AEC09}" type="datetimeFigureOut">
              <a:rPr lang="de-DE" smtClean="0"/>
              <a:pPr/>
              <a:t>09.04.2019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reichstag-vera.ggb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elbe-s-kanal-bruecke-vera.ggb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hyperlink" Target="parabel_reflexion_beobachten-V19.ggb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hyperlink" Target="kardiode-kata-weiter-vera.ggb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kardiode-kata-weiter-V19.ggb" TargetMode="External"/><Relationship Id="rId7" Type="http://schemas.openxmlformats.org/officeDocument/2006/relationships/image" Target="../media/image43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hyperlink" Target="https://geogebra.org/" TargetMode="External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hyperlink" Target="konchoide-final-vera.ggb" TargetMode="Externa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Pascal-final-vera.ggb" TargetMode="External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kegel-45grad-alle-schnitte-vera.ggb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geogebra.org/m/ynzam7ga" TargetMode="External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hyperlink" Target="namens-geheimnis-alle.ggb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faden-elli-vera.ggb" TargetMode="External"/><Relationship Id="rId7" Type="http://schemas.openxmlformats.org/officeDocument/2006/relationships/image" Target="../media/image24.em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37828" y="1177953"/>
            <a:ext cx="7812360" cy="432048"/>
          </a:xfrm>
        </p:spPr>
        <p:txBody>
          <a:bodyPr>
            <a:normAutofit/>
          </a:bodyPr>
          <a:lstStyle/>
          <a:p>
            <a:r>
              <a:rPr lang="de-DE" sz="2000" dirty="0"/>
              <a:t>9.4.2019 Universitätsgesellschaft, Museum Lüneburg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=""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5696" y="120271"/>
            <a:ext cx="5616624" cy="1470025"/>
          </a:xfrm>
        </p:spPr>
        <p:txBody>
          <a:bodyPr/>
          <a:lstStyle/>
          <a:p>
            <a:pPr algn="l"/>
            <a:r>
              <a:rPr lang="de-DE" dirty="0">
                <a:ln>
                  <a:solidFill>
                    <a:schemeClr val="accent3"/>
                  </a:solidFill>
                </a:ln>
              </a:rPr>
              <a:t>Kurven seit 2000 Jahren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="" xmlns:a16="http://schemas.microsoft.com/office/drawing/2014/main" id="{98F8DDDC-582F-427F-B3C3-494DFAC94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</a:t>
            </a:fld>
            <a:endParaRPr lang="de-DE" sz="1200" dirty="0">
              <a:solidFill>
                <a:srgbClr val="8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="" xmlns:a16="http://schemas.microsoft.com/office/drawing/2014/main" id="{DA3347D5-28A9-43B7-94B1-3FC7BD8EBCF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1632010"/>
            <a:ext cx="2336306" cy="244810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EFB285F6-D3D9-4CF3-8E71-D07CF02CC94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9924" y="1632010"/>
            <a:ext cx="3476624" cy="253841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A5655507-E181-444D-811F-5BE8C2B05E6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30511" y="1632010"/>
            <a:ext cx="2825302" cy="228885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4A6BE94E-8D25-4C2E-9453-D2009EE1EE7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350" y="4461742"/>
            <a:ext cx="9076650" cy="170685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="" xmlns:a16="http://schemas.microsoft.com/office/drawing/2014/main" id="{1F317C3B-230D-4209-8008-F0D90E5B4733}"/>
              </a:ext>
            </a:extLst>
          </p:cNvPr>
          <p:cNvSpPr txBox="1"/>
          <p:nvPr/>
        </p:nvSpPr>
        <p:spPr>
          <a:xfrm>
            <a:off x="4355976" y="4149649"/>
            <a:ext cx="1341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Vita</a:t>
            </a:r>
          </a:p>
        </p:txBody>
      </p:sp>
    </p:spTree>
    <p:extLst>
      <p:ext uri="{BB962C8B-B14F-4D97-AF65-F5344CB8AC3E}">
        <p14:creationId xmlns="" xmlns:p14="http://schemas.microsoft.com/office/powerpoint/2010/main" val="2961036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xmlns="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764" y="230826"/>
            <a:ext cx="8420472" cy="758679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>
                <a:ln>
                  <a:solidFill>
                    <a:schemeClr val="accent3"/>
                  </a:solidFill>
                </a:ln>
              </a:rPr>
              <a:t>Sie sehen mehr Ellipsen als Sie glauben!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xmlns="" id="{4FD73DED-97F2-4BDE-8F50-C2B4F4A4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10</a:t>
            </a:fld>
            <a:endParaRPr lang="de-DE" sz="1200" dirty="0">
              <a:solidFill>
                <a:srgbClr val="800000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505B9336-A7AF-4B33-A3D4-877EBDF559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3490" y="4000639"/>
            <a:ext cx="7259301" cy="254958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3769BB1A-8686-46EA-A028-51645B60AB9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209" y="874131"/>
            <a:ext cx="3212267" cy="521873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6ABD2606-C884-42DF-BE2D-865BC4E489D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3476" y="839339"/>
            <a:ext cx="2986845" cy="257771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8E5AC312-147B-4D3E-A3D6-72E9E54F486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93807" y="2882407"/>
            <a:ext cx="2850511" cy="177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614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=""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624" y="260648"/>
            <a:ext cx="6387205" cy="758679"/>
          </a:xfrm>
        </p:spPr>
        <p:txBody>
          <a:bodyPr>
            <a:normAutofit fontScale="90000"/>
          </a:bodyPr>
          <a:lstStyle/>
          <a:p>
            <a:pPr algn="r"/>
            <a:r>
              <a:rPr lang="de-DE" dirty="0">
                <a:ln>
                  <a:solidFill>
                    <a:schemeClr val="accent3"/>
                  </a:solidFill>
                </a:ln>
              </a:rPr>
              <a:t>Kegelschnitte in unserer Welt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="" xmlns:a16="http://schemas.microsoft.com/office/drawing/2014/main" id="{4FD73DED-97F2-4BDE-8F50-C2B4F4A4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11</a:t>
            </a:fld>
            <a:endParaRPr lang="de-DE" sz="1200" dirty="0">
              <a:solidFill>
                <a:srgbClr val="800000"/>
              </a:solidFill>
            </a:endParaRPr>
          </a:p>
        </p:txBody>
      </p:sp>
      <p:pic>
        <p:nvPicPr>
          <p:cNvPr id="9" name="Grafik 8">
            <a:hlinkClick r:id="rId3" action="ppaction://hlinkfile"/>
            <a:extLst>
              <a:ext uri="{FF2B5EF4-FFF2-40B4-BE49-F238E27FC236}">
                <a16:creationId xmlns="" xmlns:a16="http://schemas.microsoft.com/office/drawing/2014/main" id="{5F8A00A4-B37C-4177-9E7D-62D2F9F2CF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65" y="1484784"/>
            <a:ext cx="1019175" cy="9810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701D38FE-1BAE-452A-AC46-7D700F67E5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047590"/>
            <a:ext cx="6669882" cy="212164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35286E57-D965-4E80-92A7-A90124CC5D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92" y="3285341"/>
            <a:ext cx="3644256" cy="3148772"/>
          </a:xfrm>
          <a:prstGeom prst="rect">
            <a:avLst/>
          </a:prstGeom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60EF94ED-DB08-4848-A3F8-89A57A28F471}"/>
                  </a:ext>
                </a:extLst>
              </p:cNvPr>
              <p:cNvSpPr txBox="1"/>
              <p:nvPr/>
            </p:nvSpPr>
            <p:spPr>
              <a:xfrm>
                <a:off x="3995936" y="4050864"/>
                <a:ext cx="1552476" cy="6989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de-DE" sz="3200" dirty="0">
                    <a:solidFill>
                      <a:schemeClr val="accent6">
                        <a:lumMod val="75000"/>
                      </a:schemeClr>
                    </a:solidFill>
                  </a:rPr>
                  <a:t>V</a:t>
                </a:r>
                <a14:m>
                  <m:oMath xmlns:m="http://schemas.openxmlformats.org/officeDocument/2006/math">
                    <m:r>
                      <a:rPr lang="de-DE" sz="320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l-GR" sz="320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de-DE" sz="32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de-DE" sz="3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4" name="Textfeld 3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60EF94ED-DB08-4848-A3F8-89A57A28F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4050864"/>
                <a:ext cx="1552476" cy="698909"/>
              </a:xfrm>
              <a:prstGeom prst="rect">
                <a:avLst/>
              </a:prstGeom>
              <a:blipFill>
                <a:blip r:embed="rId7" cstate="print"/>
                <a:stretch>
                  <a:fillRect l="-16142" t="-2632" b="-2105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55D80F41-9118-4CCE-B247-AA34D49BFF3F}"/>
              </a:ext>
            </a:extLst>
          </p:cNvPr>
          <p:cNvSpPr txBox="1"/>
          <p:nvPr/>
        </p:nvSpPr>
        <p:spPr>
          <a:xfrm flipH="1">
            <a:off x="5670500" y="4149080"/>
            <a:ext cx="3131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Volumen einer Halbkugel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="" xmlns:a16="http://schemas.microsoft.com/office/drawing/2014/main" id="{6827810A-3CEC-4EF5-BCEE-1E7E0AB4DA2A}"/>
              </a:ext>
            </a:extLst>
          </p:cNvPr>
          <p:cNvSpPr txBox="1"/>
          <p:nvPr/>
        </p:nvSpPr>
        <p:spPr>
          <a:xfrm flipH="1">
            <a:off x="3908436" y="3650754"/>
            <a:ext cx="3131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Auf dem Brillentuch steht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="" xmlns:a16="http://schemas.microsoft.com/office/drawing/2014/main" id="{BBA1304F-DAFA-45D8-97BE-2F6610B71C62}"/>
              </a:ext>
            </a:extLst>
          </p:cNvPr>
          <p:cNvSpPr txBox="1"/>
          <p:nvPr/>
        </p:nvSpPr>
        <p:spPr>
          <a:xfrm>
            <a:off x="5548412" y="4624688"/>
            <a:ext cx="1297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Oh je!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0E41CB51-D373-40EC-9EFB-515451FC1748}"/>
                  </a:ext>
                </a:extLst>
              </p:cNvPr>
              <p:cNvSpPr txBox="1"/>
              <p:nvPr/>
            </p:nvSpPr>
            <p:spPr>
              <a:xfrm>
                <a:off x="3995936" y="5321324"/>
                <a:ext cx="1787092" cy="6989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de-DE" sz="3200" dirty="0">
                    <a:solidFill>
                      <a:schemeClr val="accent6">
                        <a:lumMod val="75000"/>
                      </a:schemeClr>
                    </a:solidFill>
                  </a:rPr>
                  <a:t>V</a:t>
                </a:r>
                <a14:m>
                  <m:oMath xmlns:m="http://schemas.openxmlformats.org/officeDocument/2006/math">
                    <m:r>
                      <a:rPr lang="de-DE" sz="320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l-GR" sz="320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de-DE" sz="32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32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de-DE" sz="3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6" name="Textfeld 15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0E41CB51-D373-40EC-9EFB-515451FC1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5321324"/>
                <a:ext cx="1787092" cy="698909"/>
              </a:xfrm>
              <a:prstGeom prst="rect">
                <a:avLst/>
              </a:prstGeom>
              <a:blipFill>
                <a:blip r:embed="rId8" cstate="print"/>
                <a:stretch>
                  <a:fillRect l="-13993" t="-2609" b="-2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feld 16">
            <a:extLst>
              <a:ext uri="{FF2B5EF4-FFF2-40B4-BE49-F238E27FC236}">
                <a16:creationId xmlns="" xmlns:a16="http://schemas.microsoft.com/office/drawing/2014/main" id="{FC6D24BF-F770-4CC6-9CFB-BAE46A7D5F12}"/>
              </a:ext>
            </a:extLst>
          </p:cNvPr>
          <p:cNvSpPr txBox="1"/>
          <p:nvPr/>
        </p:nvSpPr>
        <p:spPr>
          <a:xfrm flipH="1">
            <a:off x="5940152" y="5404716"/>
            <a:ext cx="31318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Volumen eines halben</a:t>
            </a:r>
          </a:p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Rotations-</a:t>
            </a: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Ellipsoides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882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3" grpId="0"/>
      <p:bldP spid="10" grpId="0"/>
      <p:bldP spid="10" grpId="1"/>
      <p:bldP spid="16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=""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624" y="260648"/>
            <a:ext cx="6387205" cy="758679"/>
          </a:xfrm>
        </p:spPr>
        <p:txBody>
          <a:bodyPr>
            <a:normAutofit fontScale="90000"/>
          </a:bodyPr>
          <a:lstStyle/>
          <a:p>
            <a:pPr algn="r"/>
            <a:r>
              <a:rPr lang="de-DE" dirty="0">
                <a:ln>
                  <a:solidFill>
                    <a:schemeClr val="accent3"/>
                  </a:solidFill>
                </a:ln>
              </a:rPr>
              <a:t>Kegelschnitte in unserer Welt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="" xmlns:a16="http://schemas.microsoft.com/office/drawing/2014/main" id="{4FD73DED-97F2-4BDE-8F50-C2B4F4A4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12</a:t>
            </a:fld>
            <a:endParaRPr lang="de-DE" sz="1200" dirty="0">
              <a:solidFill>
                <a:srgbClr val="800000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8B54E54F-73CD-4A73-BE9E-2A791FFC10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6800933" cy="2789470"/>
          </a:xfrm>
          <a:prstGeom prst="rect">
            <a:avLst/>
          </a:prstGeom>
        </p:spPr>
      </p:pic>
      <p:pic>
        <p:nvPicPr>
          <p:cNvPr id="14" name="Grafik 13">
            <a:hlinkClick r:id="rId3" action="ppaction://hlinkfile"/>
            <a:extLst>
              <a:ext uri="{FF2B5EF4-FFF2-40B4-BE49-F238E27FC236}">
                <a16:creationId xmlns="" xmlns:a16="http://schemas.microsoft.com/office/drawing/2014/main" id="{DF4F098F-B965-48A7-868B-0125AA37BE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437112"/>
            <a:ext cx="1019175" cy="981075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="" xmlns:a16="http://schemas.microsoft.com/office/drawing/2014/main" id="{5C09E1F9-29FE-41F9-B380-60661A1CBF8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4124849"/>
            <a:ext cx="4608512" cy="218166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="" xmlns:a16="http://schemas.microsoft.com/office/drawing/2014/main" id="{EF650C21-DDC7-43B3-A992-3ED68E0AB160}"/>
              </a:ext>
            </a:extLst>
          </p:cNvPr>
          <p:cNvSpPr txBox="1"/>
          <p:nvPr/>
        </p:nvSpPr>
        <p:spPr>
          <a:xfrm>
            <a:off x="6444208" y="1571207"/>
            <a:ext cx="2520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Elbeseitenkanal</a:t>
            </a:r>
          </a:p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beim </a:t>
            </a:r>
            <a:r>
              <a:rPr lang="de-DE" sz="2400" dirty="0" err="1">
                <a:solidFill>
                  <a:schemeClr val="accent6">
                    <a:lumMod val="75000"/>
                  </a:schemeClr>
                </a:solidFill>
              </a:rPr>
              <a:t>Inselsee</a:t>
            </a:r>
            <a:endParaRPr lang="de-DE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="" xmlns:a16="http://schemas.microsoft.com/office/drawing/2014/main" id="{54EF654C-C476-4A16-A786-ECDD206804DD}"/>
              </a:ext>
            </a:extLst>
          </p:cNvPr>
          <p:cNvSpPr txBox="1"/>
          <p:nvPr/>
        </p:nvSpPr>
        <p:spPr>
          <a:xfrm>
            <a:off x="6444207" y="2499358"/>
            <a:ext cx="2520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Parabelform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9D022AC7-A8DE-4C3F-8C15-05F4F748A14A}"/>
              </a:ext>
            </a:extLst>
          </p:cNvPr>
          <p:cNvSpPr txBox="1"/>
          <p:nvPr/>
        </p:nvSpPr>
        <p:spPr>
          <a:xfrm>
            <a:off x="213859" y="4405322"/>
            <a:ext cx="2493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Selber</a:t>
            </a:r>
          </a:p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planvoll</a:t>
            </a:r>
          </a:p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Probieren!</a:t>
            </a:r>
          </a:p>
        </p:txBody>
      </p:sp>
    </p:spTree>
    <p:extLst>
      <p:ext uri="{BB962C8B-B14F-4D97-AF65-F5344CB8AC3E}">
        <p14:creationId xmlns="" xmlns:p14="http://schemas.microsoft.com/office/powerpoint/2010/main" val="319055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=""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075" y="260648"/>
            <a:ext cx="8420472" cy="758679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>
                <a:ln>
                  <a:solidFill>
                    <a:schemeClr val="accent3"/>
                  </a:solidFill>
                </a:ln>
              </a:rPr>
              <a:t>Reflexion an Kurven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="" xmlns:a16="http://schemas.microsoft.com/office/drawing/2014/main" id="{4FD73DED-97F2-4BDE-8F50-C2B4F4A4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13</a:t>
            </a:fld>
            <a:endParaRPr lang="de-DE" sz="1200" dirty="0">
              <a:solidFill>
                <a:srgbClr val="800000"/>
              </a:solidFill>
            </a:endParaRPr>
          </a:p>
        </p:txBody>
      </p:sp>
      <p:pic>
        <p:nvPicPr>
          <p:cNvPr id="9" name="Grafik 8">
            <a:hlinkClick r:id="rId2" action="ppaction://hlinkfile"/>
            <a:extLst>
              <a:ext uri="{FF2B5EF4-FFF2-40B4-BE49-F238E27FC236}">
                <a16:creationId xmlns="" xmlns:a16="http://schemas.microsoft.com/office/drawing/2014/main" id="{5F8A00A4-B37C-4177-9E7D-62D2F9F2CF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13" y="3897439"/>
            <a:ext cx="1019175" cy="98107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1C1FAA94-6A60-4F70-98C2-88B5560E25E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036187"/>
            <a:ext cx="2904559" cy="2667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4A5B1344-F712-4EE5-B78E-E3EC9729E8E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1720" y="4166965"/>
            <a:ext cx="3635896" cy="233109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32843323-6041-446C-81A4-596137A35386}"/>
              </a:ext>
            </a:extLst>
          </p:cNvPr>
          <p:cNvSpPr txBox="1"/>
          <p:nvPr/>
        </p:nvSpPr>
        <p:spPr>
          <a:xfrm>
            <a:off x="5985887" y="2996952"/>
            <a:ext cx="30861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Scheinwerfer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Sender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Empfänger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Parabolspiegel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Richtfunk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…..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84528FD9-FFE1-4009-AC13-5C64EB1C714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86523" y="385338"/>
            <a:ext cx="4181239" cy="23880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7785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1">
            <a:extLst>
              <a:ext uri="{FF2B5EF4-FFF2-40B4-BE49-F238E27FC236}">
                <a16:creationId xmlns="" xmlns:a16="http://schemas.microsoft.com/office/drawing/2014/main" id="{4FD73DED-97F2-4BDE-8F50-C2B4F4A4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14</a:t>
            </a:fld>
            <a:endParaRPr lang="de-DE" sz="1200" dirty="0">
              <a:solidFill>
                <a:srgbClr val="800000"/>
              </a:solidFill>
            </a:endParaRPr>
          </a:p>
        </p:txBody>
      </p:sp>
      <p:pic>
        <p:nvPicPr>
          <p:cNvPr id="9" name="Grafik 8">
            <a:hlinkClick r:id="rId2" action="ppaction://hlinkfile"/>
            <a:extLst>
              <a:ext uri="{FF2B5EF4-FFF2-40B4-BE49-F238E27FC236}">
                <a16:creationId xmlns="" xmlns:a16="http://schemas.microsoft.com/office/drawing/2014/main" id="{5F8A00A4-B37C-4177-9E7D-62D2F9F2CF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89337"/>
            <a:ext cx="1019175" cy="98107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56BE4383-61C8-4F3C-9ACD-A40926837BE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7967" y="306258"/>
            <a:ext cx="5580112" cy="5282982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=""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075" y="260648"/>
            <a:ext cx="8420472" cy="758679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>
                <a:ln>
                  <a:solidFill>
                    <a:schemeClr val="accent3"/>
                  </a:solidFill>
                </a:ln>
              </a:rPr>
              <a:t>Reflexion an Kreisen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="" xmlns:a16="http://schemas.microsoft.com/office/drawing/2014/main" id="{54D3DDE6-6BA8-448A-8F2D-1817C44EC13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9070" y="2734883"/>
            <a:ext cx="3954983" cy="3862469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="" xmlns:a16="http://schemas.microsoft.com/office/drawing/2014/main" id="{1207C0D4-5FB4-4E4E-8282-8D12CD972D94}"/>
              </a:ext>
            </a:extLst>
          </p:cNvPr>
          <p:cNvSpPr txBox="1"/>
          <p:nvPr/>
        </p:nvSpPr>
        <p:spPr>
          <a:xfrm flipH="1">
            <a:off x="5627777" y="6021288"/>
            <a:ext cx="3740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punktförmige Lichtquelle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="" xmlns:a16="http://schemas.microsoft.com/office/drawing/2014/main" id="{FFD3E6D9-5C63-4CDD-B4A8-56D8E389424A}"/>
              </a:ext>
            </a:extLst>
          </p:cNvPr>
          <p:cNvSpPr txBox="1"/>
          <p:nvPr/>
        </p:nvSpPr>
        <p:spPr>
          <a:xfrm>
            <a:off x="1582279" y="929244"/>
            <a:ext cx="227796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Kardioide </a:t>
            </a:r>
          </a:p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als </a:t>
            </a:r>
          </a:p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Katakaustik</a:t>
            </a:r>
          </a:p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(Brennlinie)</a:t>
            </a:r>
          </a:p>
          <a:p>
            <a:pPr algn="l"/>
            <a:endParaRPr lang="de-DE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960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B647191A-7474-4B26-8236-8B02C538F0D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4714" y="987757"/>
            <a:ext cx="3216514" cy="3083814"/>
          </a:xfrm>
          <a:prstGeom prst="rect">
            <a:avLst/>
          </a:prstGeom>
        </p:spPr>
      </p:pic>
      <p:sp>
        <p:nvSpPr>
          <p:cNvPr id="15" name="Text Box 11">
            <a:extLst>
              <a:ext uri="{FF2B5EF4-FFF2-40B4-BE49-F238E27FC236}">
                <a16:creationId xmlns:a16="http://schemas.microsoft.com/office/drawing/2014/main" xmlns="" id="{4FD73DED-97F2-4BDE-8F50-C2B4F4A4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15</a:t>
            </a:fld>
            <a:endParaRPr lang="de-DE" sz="1200" dirty="0">
              <a:solidFill>
                <a:srgbClr val="800000"/>
              </a:solidFill>
            </a:endParaRPr>
          </a:p>
        </p:txBody>
      </p:sp>
      <p:pic>
        <p:nvPicPr>
          <p:cNvPr id="9" name="Grafik 8">
            <a:hlinkClick r:id="rId3" action="ppaction://hlinkfile"/>
            <a:extLst>
              <a:ext uri="{FF2B5EF4-FFF2-40B4-BE49-F238E27FC236}">
                <a16:creationId xmlns:a16="http://schemas.microsoft.com/office/drawing/2014/main" xmlns="" id="{5F8A00A4-B37C-4177-9E7D-62D2F9F2CF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189337"/>
            <a:ext cx="1019175" cy="98107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56BE4383-61C8-4F3C-9ACD-A40926837BE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02134" y="0"/>
            <a:ext cx="2635839" cy="2495486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xmlns="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075" y="260648"/>
            <a:ext cx="8420472" cy="758679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>
                <a:ln>
                  <a:solidFill>
                    <a:schemeClr val="accent3"/>
                  </a:solidFill>
                </a:ln>
              </a:rPr>
              <a:t>Doppel-Reflexion am Kreis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1207C0D4-5FB4-4E4E-8282-8D12CD972D94}"/>
              </a:ext>
            </a:extLst>
          </p:cNvPr>
          <p:cNvSpPr txBox="1"/>
          <p:nvPr/>
        </p:nvSpPr>
        <p:spPr>
          <a:xfrm flipH="1">
            <a:off x="1210242" y="887252"/>
            <a:ext cx="3740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punktförmige Lichtquelle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xmlns="" id="{FFD3E6D9-5C63-4CDD-B4A8-56D8E389424A}"/>
              </a:ext>
            </a:extLst>
          </p:cNvPr>
          <p:cNvSpPr txBox="1"/>
          <p:nvPr/>
        </p:nvSpPr>
        <p:spPr>
          <a:xfrm>
            <a:off x="6828383" y="2408982"/>
            <a:ext cx="22779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Katakaustik</a:t>
            </a:r>
          </a:p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(Brennlinie)</a:t>
            </a:r>
          </a:p>
          <a:p>
            <a:pPr algn="l"/>
            <a:endParaRPr lang="de-DE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21DF285B-2B81-4936-AA82-268F5C889B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188817"/>
            <a:ext cx="3286869" cy="321032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3B42DC69-E9BE-4A44-891E-9FA85DFF438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2160" y="3532151"/>
            <a:ext cx="3216514" cy="297476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6274EA6-0480-4515-8B32-F6E7A6DDADAD}"/>
              </a:ext>
            </a:extLst>
          </p:cNvPr>
          <p:cNvSpPr txBox="1"/>
          <p:nvPr/>
        </p:nvSpPr>
        <p:spPr>
          <a:xfrm>
            <a:off x="3186495" y="4365104"/>
            <a:ext cx="27710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Heute zum erstem Mal</a:t>
            </a:r>
          </a:p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überlegt und angesehen,</a:t>
            </a:r>
          </a:p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Taufe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2DD5D654-C260-474B-8AE6-328D5DB98E10}"/>
              </a:ext>
            </a:extLst>
          </p:cNvPr>
          <p:cNvSpPr txBox="1"/>
          <p:nvPr/>
        </p:nvSpPr>
        <p:spPr>
          <a:xfrm>
            <a:off x="1076467" y="5517232"/>
            <a:ext cx="4908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„Leuphana Doppelschlaufe“</a:t>
            </a:r>
          </a:p>
        </p:txBody>
      </p:sp>
    </p:spTree>
    <p:extLst>
      <p:ext uri="{BB962C8B-B14F-4D97-AF65-F5344CB8AC3E}">
        <p14:creationId xmlns:p14="http://schemas.microsoft.com/office/powerpoint/2010/main" xmlns="" val="319751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1">
            <a:extLst>
              <a:ext uri="{FF2B5EF4-FFF2-40B4-BE49-F238E27FC236}">
                <a16:creationId xmlns="" xmlns:a16="http://schemas.microsoft.com/office/drawing/2014/main" id="{4FD73DED-97F2-4BDE-8F50-C2B4F4A4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16</a:t>
            </a:fld>
            <a:endParaRPr lang="de-DE" sz="12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=""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075" y="260648"/>
            <a:ext cx="8420472" cy="758679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>
                <a:ln>
                  <a:solidFill>
                    <a:schemeClr val="accent3"/>
                  </a:solidFill>
                </a:ln>
              </a:rPr>
              <a:t>Reflexion an Kreisen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="" xmlns:a16="http://schemas.microsoft.com/office/drawing/2014/main" id="{1207C0D4-5FB4-4E4E-8282-8D12CD972D94}"/>
              </a:ext>
            </a:extLst>
          </p:cNvPr>
          <p:cNvSpPr txBox="1"/>
          <p:nvPr/>
        </p:nvSpPr>
        <p:spPr>
          <a:xfrm flipH="1">
            <a:off x="6012160" y="601311"/>
            <a:ext cx="3740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paralleler Lichteinfall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="" xmlns:a16="http://schemas.microsoft.com/office/drawing/2014/main" id="{FFD3E6D9-5C63-4CDD-B4A8-56D8E389424A}"/>
              </a:ext>
            </a:extLst>
          </p:cNvPr>
          <p:cNvSpPr txBox="1"/>
          <p:nvPr/>
        </p:nvSpPr>
        <p:spPr>
          <a:xfrm>
            <a:off x="3455368" y="5338662"/>
            <a:ext cx="56166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 err="1">
                <a:solidFill>
                  <a:schemeClr val="accent6">
                    <a:lumMod val="75000"/>
                  </a:schemeClr>
                </a:solidFill>
              </a:rPr>
              <a:t>Nephroide</a:t>
            </a: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 als  Katakaustik </a:t>
            </a:r>
          </a:p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des Kreises </a:t>
            </a:r>
            <a:r>
              <a:rPr lang="de-DE" sz="3200" b="1" dirty="0">
                <a:solidFill>
                  <a:schemeClr val="accent6">
                    <a:lumMod val="75000"/>
                  </a:schemeClr>
                </a:solidFill>
              </a:rPr>
              <a:t>und</a:t>
            </a: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 der Kardioide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="" xmlns:a16="http://schemas.microsoft.com/office/drawing/2014/main" id="{7A159A5F-37D9-419C-A83D-F97F600CC2E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13188" y="1019327"/>
            <a:ext cx="4796144" cy="422163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4D09B605-435C-4F89-B5EE-86265EAA14E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811384" y="1047553"/>
            <a:ext cx="3168627" cy="303497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243E117B-CA60-40EE-AB8D-DBA522F0B93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892" y="4016562"/>
            <a:ext cx="2351981" cy="2533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8160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1">
            <a:extLst>
              <a:ext uri="{FF2B5EF4-FFF2-40B4-BE49-F238E27FC236}">
                <a16:creationId xmlns="" xmlns:a16="http://schemas.microsoft.com/office/drawing/2014/main" id="{4FD73DED-97F2-4BDE-8F50-C2B4F4A4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17</a:t>
            </a:fld>
            <a:endParaRPr lang="de-DE" sz="12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=""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74027" cy="758679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>
                <a:ln>
                  <a:solidFill>
                    <a:schemeClr val="accent3"/>
                  </a:solidFill>
                </a:ln>
              </a:rPr>
              <a:t>Königin der Spiralen, die „Gleichwinklige“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A0DC61E8-D65B-477B-84E1-0B4553D07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83357"/>
            <a:ext cx="7200800" cy="289387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C415F6AD-77F4-4C63-BDB8-256461DDE3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365974"/>
            <a:ext cx="6264696" cy="210086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="" xmlns:a16="http://schemas.microsoft.com/office/drawing/2014/main" id="{B5B10FA0-0494-4490-A37C-ACB6D5CFAD4C}"/>
              </a:ext>
            </a:extLst>
          </p:cNvPr>
          <p:cNvSpPr txBox="1"/>
          <p:nvPr/>
        </p:nvSpPr>
        <p:spPr>
          <a:xfrm>
            <a:off x="527834" y="3877227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Archimedische Spiralen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572000" y="3933056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 smtClean="0">
                <a:solidFill>
                  <a:schemeClr val="accent6">
                    <a:lumMod val="75000"/>
                  </a:schemeClr>
                </a:solidFill>
              </a:rPr>
              <a:t>„gleicher Abstand“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948264" y="5445224"/>
            <a:ext cx="21720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dirty="0" smtClean="0">
                <a:solidFill>
                  <a:schemeClr val="accent6">
                    <a:lumMod val="75000"/>
                  </a:schemeClr>
                </a:solidFill>
              </a:rPr>
              <a:t>rechts: Grabmal</a:t>
            </a:r>
          </a:p>
          <a:p>
            <a:pPr algn="l"/>
            <a:r>
              <a:rPr lang="de-DE" sz="2400" dirty="0" smtClean="0">
                <a:solidFill>
                  <a:schemeClr val="accent6">
                    <a:lumMod val="75000"/>
                  </a:schemeClr>
                </a:solidFill>
              </a:rPr>
              <a:t>Jakob Bernoulli</a:t>
            </a:r>
          </a:p>
          <a:p>
            <a:pPr algn="l"/>
            <a:r>
              <a:rPr lang="de-DE" sz="2400" dirty="0" smtClean="0">
                <a:solidFill>
                  <a:schemeClr val="accent6">
                    <a:lumMod val="75000"/>
                  </a:schemeClr>
                </a:solidFill>
              </a:rPr>
              <a:t>Basel</a:t>
            </a:r>
          </a:p>
        </p:txBody>
      </p:sp>
    </p:spTree>
    <p:extLst>
      <p:ext uri="{BB962C8B-B14F-4D97-AF65-F5344CB8AC3E}">
        <p14:creationId xmlns="" xmlns:p14="http://schemas.microsoft.com/office/powerpoint/2010/main" val="414409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1">
            <a:extLst>
              <a:ext uri="{FF2B5EF4-FFF2-40B4-BE49-F238E27FC236}">
                <a16:creationId xmlns="" xmlns:a16="http://schemas.microsoft.com/office/drawing/2014/main" id="{4FD73DED-97F2-4BDE-8F50-C2B4F4A4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18</a:t>
            </a:fld>
            <a:endParaRPr lang="de-DE" sz="12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=""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856" y="100334"/>
            <a:ext cx="2376264" cy="758679"/>
          </a:xfrm>
        </p:spPr>
        <p:txBody>
          <a:bodyPr>
            <a:noAutofit/>
          </a:bodyPr>
          <a:lstStyle/>
          <a:p>
            <a:pPr algn="l"/>
            <a:r>
              <a:rPr lang="de-DE" sz="3600" dirty="0">
                <a:ln>
                  <a:solidFill>
                    <a:schemeClr val="accent3"/>
                  </a:solidFill>
                </a:ln>
              </a:rPr>
              <a:t>Kurven ohne Ende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="" xmlns:a16="http://schemas.microsoft.com/office/drawing/2014/main" id="{B5B10FA0-0494-4490-A37C-ACB6D5CFAD4C}"/>
              </a:ext>
            </a:extLst>
          </p:cNvPr>
          <p:cNvSpPr txBox="1"/>
          <p:nvPr/>
        </p:nvSpPr>
        <p:spPr>
          <a:xfrm>
            <a:off x="5292080" y="1412776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Vielen Dank für Ihre</a:t>
            </a:r>
          </a:p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Aufmerksamkeit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7F9713FA-1CA0-42BD-B72B-CC5EF8B713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3933056"/>
            <a:ext cx="7559399" cy="2575683"/>
          </a:xfrm>
          <a:prstGeom prst="rect">
            <a:avLst/>
          </a:prstGeom>
        </p:spPr>
      </p:pic>
      <p:sp>
        <p:nvSpPr>
          <p:cNvPr id="11" name="Titel 7">
            <a:extLst>
              <a:ext uri="{FF2B5EF4-FFF2-40B4-BE49-F238E27FC236}">
                <a16:creationId xmlns="" xmlns:a16="http://schemas.microsoft.com/office/drawing/2014/main" id="{7427436F-E244-4658-AB39-A77E325A748F}"/>
              </a:ext>
            </a:extLst>
          </p:cNvPr>
          <p:cNvSpPr txBox="1">
            <a:spLocks/>
          </p:cNvSpPr>
          <p:nvPr/>
        </p:nvSpPr>
        <p:spPr>
          <a:xfrm>
            <a:off x="3059832" y="272376"/>
            <a:ext cx="2736304" cy="996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9841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dirty="0">
                <a:ln>
                  <a:solidFill>
                    <a:schemeClr val="accent3"/>
                  </a:solidFill>
                </a:ln>
              </a:rPr>
              <a:t>Mathematik </a:t>
            </a:r>
          </a:p>
          <a:p>
            <a:pPr algn="l"/>
            <a:r>
              <a:rPr lang="de-DE" dirty="0">
                <a:ln>
                  <a:solidFill>
                    <a:schemeClr val="accent3"/>
                  </a:solidFill>
                </a:ln>
              </a:rPr>
              <a:t>ist überall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23B5DB58-81F5-4B5F-AE2C-E4B7E407C4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8"/>
            <a:ext cx="1973823" cy="259228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6A54FB52-6D98-4D31-9A15-83CDEDBCEF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553" y="1268760"/>
            <a:ext cx="1882309" cy="2642838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="" xmlns:a16="http://schemas.microsoft.com/office/drawing/2014/main" id="{5D2EAD3B-EC0B-45DF-9B5D-8DA3AE1B0A2C}"/>
              </a:ext>
            </a:extLst>
          </p:cNvPr>
          <p:cNvSpPr txBox="1"/>
          <p:nvPr/>
        </p:nvSpPr>
        <p:spPr>
          <a:xfrm flipH="1">
            <a:off x="5039544" y="2830513"/>
            <a:ext cx="3708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Parabeln in unserem</a:t>
            </a:r>
          </a:p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Kurpark</a:t>
            </a:r>
          </a:p>
        </p:txBody>
      </p:sp>
    </p:spTree>
    <p:extLst>
      <p:ext uri="{BB962C8B-B14F-4D97-AF65-F5344CB8AC3E}">
        <p14:creationId xmlns="" xmlns:p14="http://schemas.microsoft.com/office/powerpoint/2010/main" val="52240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=""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420472" cy="758679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>
                <a:ln>
                  <a:solidFill>
                    <a:schemeClr val="accent3"/>
                  </a:solidFill>
                </a:ln>
              </a:rPr>
              <a:t>Griechische</a:t>
            </a:r>
            <a:br>
              <a:rPr lang="de-DE" dirty="0">
                <a:ln>
                  <a:solidFill>
                    <a:schemeClr val="accent3"/>
                  </a:solidFill>
                </a:ln>
              </a:rPr>
            </a:br>
            <a:r>
              <a:rPr lang="de-DE" dirty="0">
                <a:ln>
                  <a:solidFill>
                    <a:schemeClr val="accent3"/>
                  </a:solidFill>
                </a:ln>
              </a:rPr>
              <a:t>Antike   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="" xmlns:a16="http://schemas.microsoft.com/office/drawing/2014/main" id="{4FD73DED-97F2-4BDE-8F50-C2B4F4A4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2</a:t>
            </a:fld>
            <a:endParaRPr lang="de-DE" sz="1200" dirty="0">
              <a:solidFill>
                <a:srgbClr val="800000"/>
              </a:solidFill>
            </a:endParaRPr>
          </a:p>
        </p:txBody>
      </p:sp>
      <p:sp>
        <p:nvSpPr>
          <p:cNvPr id="4" name="Untertitel 3">
            <a:extLst>
              <a:ext uri="{FF2B5EF4-FFF2-40B4-BE49-F238E27FC236}">
                <a16:creationId xmlns="" xmlns:a16="http://schemas.microsoft.com/office/drawing/2014/main" id="{2427C87D-0E9C-4376-9D8C-B10DC763C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469" y="1278779"/>
            <a:ext cx="3366191" cy="1752600"/>
          </a:xfrm>
        </p:spPr>
        <p:txBody>
          <a:bodyPr>
            <a:normAutofit fontScale="92500"/>
          </a:bodyPr>
          <a:lstStyle/>
          <a:p>
            <a:pPr algn="l"/>
            <a:r>
              <a:rPr lang="de-DE" dirty="0"/>
              <a:t>Verschmelzung von </a:t>
            </a:r>
          </a:p>
          <a:p>
            <a:pPr algn="l"/>
            <a:r>
              <a:rPr lang="de-DE" dirty="0"/>
              <a:t>Philosophie und </a:t>
            </a:r>
          </a:p>
          <a:p>
            <a:pPr algn="l"/>
            <a:r>
              <a:rPr lang="de-DE" dirty="0"/>
              <a:t>Mathematik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856E8A4A-6CDF-4D7F-9978-D92C38F95DC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116632"/>
            <a:ext cx="5417643" cy="2571986"/>
          </a:xfrm>
          <a:prstGeom prst="rect">
            <a:avLst/>
          </a:prstGeom>
        </p:spPr>
      </p:pic>
      <p:pic>
        <p:nvPicPr>
          <p:cNvPr id="7" name="Picture 4" descr="6000 Jahre MathematikKarte">
            <a:extLst>
              <a:ext uri="{FF2B5EF4-FFF2-40B4-BE49-F238E27FC236}">
                <a16:creationId xmlns="" xmlns:a16="http://schemas.microsoft.com/office/drawing/2014/main" id="{F540DF3F-02EC-44AA-9083-7D81C4876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960" y="2724188"/>
            <a:ext cx="4688439" cy="2890390"/>
          </a:xfrm>
          <a:prstGeom prst="rect">
            <a:avLst/>
          </a:prstGeom>
          <a:noFill/>
        </p:spPr>
      </p:pic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ECBDCBAA-3629-4661-9170-AB7E1FF77B62}"/>
              </a:ext>
            </a:extLst>
          </p:cNvPr>
          <p:cNvSpPr txBox="1"/>
          <p:nvPr/>
        </p:nvSpPr>
        <p:spPr>
          <a:xfrm>
            <a:off x="26314" y="2924944"/>
            <a:ext cx="41856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Thales von Milet,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ca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600 v Chr.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Pythagoras von Samos,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ca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530 v.Chr.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Euklid von Alexandria,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ca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300 v.Chr.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Archimedes von Syrakus,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ca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250 v.Chr.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err="1">
                <a:solidFill>
                  <a:schemeClr val="accent6">
                    <a:lumMod val="75000"/>
                  </a:schemeClr>
                </a:solidFill>
              </a:rPr>
              <a:t>Apollonius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 von </a:t>
            </a:r>
            <a:r>
              <a:rPr lang="de-DE" b="1" dirty="0" err="1">
                <a:solidFill>
                  <a:schemeClr val="accent6">
                    <a:lumMod val="75000"/>
                  </a:schemeClr>
                </a:solidFill>
              </a:rPr>
              <a:t>Perge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, *265 v.Chr. In </a:t>
            </a:r>
            <a:r>
              <a:rPr lang="de-DE" b="1" dirty="0" err="1">
                <a:solidFill>
                  <a:schemeClr val="accent6">
                    <a:lumMod val="75000"/>
                  </a:schemeClr>
                </a:solidFill>
              </a:rPr>
              <a:t>Perge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, +190 v.Chr. in Alexandria</a:t>
            </a:r>
            <a:endParaRPr lang="de-DE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2B50FF4D-619E-490A-8369-68BC41CC5A6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931" y="4677544"/>
            <a:ext cx="2664296" cy="214005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454BBD86-6804-418A-BE78-AAA69309330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15934" y="5915394"/>
            <a:ext cx="4340245" cy="90220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41D53D07-5E0B-49F6-862F-7C2ED5BA5DD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35266" y="5879808"/>
            <a:ext cx="2536726" cy="9170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95322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=""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512" y="274773"/>
            <a:ext cx="4104456" cy="758679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 err="1">
                <a:ln>
                  <a:solidFill>
                    <a:schemeClr val="accent3"/>
                  </a:solidFill>
                </a:ln>
              </a:rPr>
              <a:t>Nikomedes</a:t>
            </a:r>
            <a:r>
              <a:rPr lang="de-DE" dirty="0">
                <a:ln>
                  <a:solidFill>
                    <a:schemeClr val="accent3"/>
                  </a:solidFill>
                </a:ln>
              </a:rPr>
              <a:t>,</a:t>
            </a:r>
            <a:br>
              <a:rPr lang="de-DE" dirty="0">
                <a:ln>
                  <a:solidFill>
                    <a:schemeClr val="accent3"/>
                  </a:solidFill>
                </a:ln>
              </a:rPr>
            </a:br>
            <a:r>
              <a:rPr lang="de-DE" sz="1800" dirty="0">
                <a:ln>
                  <a:solidFill>
                    <a:schemeClr val="accent3"/>
                  </a:solidFill>
                </a:ln>
              </a:rPr>
              <a:t>etwas jünger als </a:t>
            </a:r>
            <a:r>
              <a:rPr lang="de-DE" sz="1800" dirty="0" err="1">
                <a:ln>
                  <a:solidFill>
                    <a:schemeClr val="accent3"/>
                  </a:solidFill>
                </a:ln>
              </a:rPr>
              <a:t>Apollonius</a:t>
            </a:r>
            <a:r>
              <a:rPr lang="de-DE" sz="1800" dirty="0">
                <a:ln>
                  <a:solidFill>
                    <a:schemeClr val="accent3"/>
                  </a:solidFill>
                </a:ln>
              </a:rPr>
              <a:t>, Ca 200 v.Chr.</a:t>
            </a:r>
            <a:endParaRPr lang="de-DE" dirty="0">
              <a:ln>
                <a:solidFill>
                  <a:schemeClr val="accent3"/>
                </a:solidFill>
              </a:ln>
            </a:endParaRPr>
          </a:p>
        </p:txBody>
      </p:sp>
      <p:sp>
        <p:nvSpPr>
          <p:cNvPr id="15" name="Text Box 11">
            <a:extLst>
              <a:ext uri="{FF2B5EF4-FFF2-40B4-BE49-F238E27FC236}">
                <a16:creationId xmlns="" xmlns:a16="http://schemas.microsoft.com/office/drawing/2014/main" id="{4FD73DED-97F2-4BDE-8F50-C2B4F4A4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3</a:t>
            </a:fld>
            <a:endParaRPr lang="de-DE" sz="1200" dirty="0">
              <a:solidFill>
                <a:srgbClr val="800000"/>
              </a:solidFill>
            </a:endParaRPr>
          </a:p>
        </p:txBody>
      </p:sp>
      <p:sp>
        <p:nvSpPr>
          <p:cNvPr id="4" name="Untertitel 3">
            <a:extLst>
              <a:ext uri="{FF2B5EF4-FFF2-40B4-BE49-F238E27FC236}">
                <a16:creationId xmlns="" xmlns:a16="http://schemas.microsoft.com/office/drawing/2014/main" id="{2427C87D-0E9C-4376-9D8C-B10DC763C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9912" y="182160"/>
            <a:ext cx="5760640" cy="1152128"/>
          </a:xfrm>
        </p:spPr>
        <p:txBody>
          <a:bodyPr>
            <a:normAutofit lnSpcReduction="10000"/>
          </a:bodyPr>
          <a:lstStyle/>
          <a:p>
            <a:r>
              <a:rPr lang="de-DE" dirty="0"/>
              <a:t>Konchoide des </a:t>
            </a:r>
            <a:r>
              <a:rPr lang="de-DE" dirty="0" err="1"/>
              <a:t>Nikomedes</a:t>
            </a:r>
            <a:r>
              <a:rPr lang="de-DE" dirty="0"/>
              <a:t>, </a:t>
            </a:r>
          </a:p>
          <a:p>
            <a:r>
              <a:rPr lang="de-DE" dirty="0"/>
              <a:t>auch </a:t>
            </a:r>
            <a:r>
              <a:rPr lang="de-DE" b="1" dirty="0"/>
              <a:t>Hundekurve</a:t>
            </a:r>
            <a:r>
              <a:rPr lang="de-DE" dirty="0"/>
              <a:t> genannt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="" xmlns:a16="http://schemas.microsoft.com/office/drawing/2014/main" id="{CBBB671C-1A15-40A9-A2DF-9CC3359154A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4938" y="1326045"/>
            <a:ext cx="5248855" cy="426319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FA7555FD-4CB6-4127-81BA-80CCBD5494F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1326468"/>
            <a:ext cx="7576301" cy="430440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600C7B91-12EE-4F26-B629-9E27A2C3CB2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169" y="4869160"/>
            <a:ext cx="5944449" cy="152405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1CDA2002-6F67-4026-8FC5-C79B9312A39B}"/>
              </a:ext>
            </a:extLst>
          </p:cNvPr>
          <p:cNvSpPr txBox="1"/>
          <p:nvPr/>
        </p:nvSpPr>
        <p:spPr>
          <a:xfrm>
            <a:off x="6084168" y="5588352"/>
            <a:ext cx="2520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1. Handeln</a:t>
            </a:r>
          </a:p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2. Zeichnen</a:t>
            </a:r>
          </a:p>
        </p:txBody>
      </p:sp>
    </p:spTree>
    <p:extLst>
      <p:ext uri="{BB962C8B-B14F-4D97-AF65-F5344CB8AC3E}">
        <p14:creationId xmlns="" xmlns:p14="http://schemas.microsoft.com/office/powerpoint/2010/main" val="143812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=""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075" y="260648"/>
            <a:ext cx="8420472" cy="758679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 err="1">
                <a:ln>
                  <a:solidFill>
                    <a:schemeClr val="accent3"/>
                  </a:solidFill>
                </a:ln>
              </a:rPr>
              <a:t>Nikomedes</a:t>
            </a:r>
            <a:endParaRPr lang="de-DE" dirty="0">
              <a:ln>
                <a:solidFill>
                  <a:schemeClr val="accent3"/>
                </a:solidFill>
              </a:ln>
            </a:endParaRPr>
          </a:p>
        </p:txBody>
      </p:sp>
      <p:sp>
        <p:nvSpPr>
          <p:cNvPr id="15" name="Text Box 11">
            <a:extLst>
              <a:ext uri="{FF2B5EF4-FFF2-40B4-BE49-F238E27FC236}">
                <a16:creationId xmlns="" xmlns:a16="http://schemas.microsoft.com/office/drawing/2014/main" id="{4FD73DED-97F2-4BDE-8F50-C2B4F4A4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4</a:t>
            </a:fld>
            <a:endParaRPr lang="de-DE" sz="1200" dirty="0">
              <a:solidFill>
                <a:srgbClr val="800000"/>
              </a:solidFill>
            </a:endParaRPr>
          </a:p>
        </p:txBody>
      </p:sp>
      <p:sp>
        <p:nvSpPr>
          <p:cNvPr id="4" name="Untertitel 3">
            <a:extLst>
              <a:ext uri="{FF2B5EF4-FFF2-40B4-BE49-F238E27FC236}">
                <a16:creationId xmlns="" xmlns:a16="http://schemas.microsoft.com/office/drawing/2014/main" id="{2427C87D-0E9C-4376-9D8C-B10DC763C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7904" y="116632"/>
            <a:ext cx="5032648" cy="1152128"/>
          </a:xfrm>
        </p:spPr>
        <p:txBody>
          <a:bodyPr>
            <a:normAutofit lnSpcReduction="10000"/>
          </a:bodyPr>
          <a:lstStyle/>
          <a:p>
            <a:r>
              <a:rPr lang="de-DE" dirty="0"/>
              <a:t>3. Geometrieprogramm </a:t>
            </a:r>
          </a:p>
          <a:p>
            <a:r>
              <a:rPr lang="de-DE" b="1" dirty="0"/>
              <a:t>erkunden</a:t>
            </a:r>
          </a:p>
        </p:txBody>
      </p:sp>
      <p:pic>
        <p:nvPicPr>
          <p:cNvPr id="3" name="Grafik 2">
            <a:hlinkClick r:id="rId3"/>
            <a:extLst>
              <a:ext uri="{FF2B5EF4-FFF2-40B4-BE49-F238E27FC236}">
                <a16:creationId xmlns="" xmlns:a16="http://schemas.microsoft.com/office/drawing/2014/main" id="{EB67F589-D216-4551-AB9C-05F6F6F78A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24744"/>
            <a:ext cx="2072640" cy="4572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0167605A-31A8-481C-844D-C9B4F13C7471}"/>
              </a:ext>
            </a:extLst>
          </p:cNvPr>
          <p:cNvSpPr txBox="1"/>
          <p:nvPr/>
        </p:nvSpPr>
        <p:spPr>
          <a:xfrm>
            <a:off x="8279904" y="1060956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de-DE" sz="3200" dirty="0" err="1">
                <a:solidFill>
                  <a:schemeClr val="accent6">
                    <a:lumMod val="75000"/>
                  </a:schemeClr>
                </a:solidFill>
              </a:rPr>
              <a:t>org</a:t>
            </a:r>
            <a:endParaRPr lang="de-DE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Grafik 8">
            <a:hlinkClick r:id="rId5" action="ppaction://hlinkfile"/>
            <a:extLst>
              <a:ext uri="{FF2B5EF4-FFF2-40B4-BE49-F238E27FC236}">
                <a16:creationId xmlns="" xmlns:a16="http://schemas.microsoft.com/office/drawing/2014/main" id="{5E455B7B-603B-40AA-8501-B1244BAC7A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773" y="791741"/>
            <a:ext cx="1019175" cy="98107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D509F3E7-707D-4AEA-8BCF-234479CA645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9512" y="1676766"/>
            <a:ext cx="8496944" cy="233750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="" xmlns:a16="http://schemas.microsoft.com/office/drawing/2014/main" id="{4C1659F3-7B20-4708-BC67-D0005FB7F527}"/>
              </a:ext>
            </a:extLst>
          </p:cNvPr>
          <p:cNvSpPr txBox="1"/>
          <p:nvPr/>
        </p:nvSpPr>
        <p:spPr>
          <a:xfrm>
            <a:off x="319512" y="4181679"/>
            <a:ext cx="864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mit Beule            mit Spitze             mit Schlaufe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="" xmlns:a16="http://schemas.microsoft.com/office/drawing/2014/main" id="{D95F38EA-EECE-4BD7-BDF7-E9ADD04EE534}"/>
              </a:ext>
            </a:extLst>
          </p:cNvPr>
          <p:cNvSpPr txBox="1"/>
          <p:nvPr/>
        </p:nvSpPr>
        <p:spPr>
          <a:xfrm>
            <a:off x="319512" y="4668148"/>
            <a:ext cx="75345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rgbClr val="FF0000"/>
                </a:solidFill>
              </a:rPr>
              <a:t>Es gibt drei Typen der </a:t>
            </a:r>
          </a:p>
          <a:p>
            <a:pPr algn="l"/>
            <a:r>
              <a:rPr lang="de-DE" sz="3200" dirty="0">
                <a:solidFill>
                  <a:srgbClr val="FF0000"/>
                </a:solidFill>
              </a:rPr>
              <a:t>Konchoide, </a:t>
            </a:r>
          </a:p>
          <a:p>
            <a:pPr algn="l"/>
            <a:r>
              <a:rPr lang="de-DE" sz="3200" dirty="0">
                <a:solidFill>
                  <a:srgbClr val="FF0000"/>
                </a:solidFill>
              </a:rPr>
              <a:t>je nach Leinenlänge.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="" xmlns:a16="http://schemas.microsoft.com/office/drawing/2014/main" id="{68D55C1A-C501-4856-8DF8-D8236A49215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78366" y="4746155"/>
            <a:ext cx="3038090" cy="17260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6313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=""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075" y="260648"/>
            <a:ext cx="8420472" cy="758679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>
                <a:ln>
                  <a:solidFill>
                    <a:schemeClr val="accent3"/>
                  </a:solidFill>
                </a:ln>
              </a:rPr>
              <a:t>Weiterführung im Barock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="" xmlns:a16="http://schemas.microsoft.com/office/drawing/2014/main" id="{4FD73DED-97F2-4BDE-8F50-C2B4F4A4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5</a:t>
            </a:fld>
            <a:endParaRPr lang="de-DE" sz="1200" dirty="0">
              <a:solidFill>
                <a:srgbClr val="800000"/>
              </a:solidFill>
            </a:endParaRPr>
          </a:p>
        </p:txBody>
      </p:sp>
      <p:sp>
        <p:nvSpPr>
          <p:cNvPr id="4" name="Untertitel 3">
            <a:extLst>
              <a:ext uri="{FF2B5EF4-FFF2-40B4-BE49-F238E27FC236}">
                <a16:creationId xmlns="" xmlns:a16="http://schemas.microsoft.com/office/drawing/2014/main" id="{2427C87D-0E9C-4376-9D8C-B10DC763C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7704856" cy="758679"/>
          </a:xfrm>
        </p:spPr>
        <p:txBody>
          <a:bodyPr/>
          <a:lstStyle/>
          <a:p>
            <a:r>
              <a:rPr lang="de-DE" dirty="0"/>
              <a:t>Man kann </a:t>
            </a:r>
            <a:r>
              <a:rPr lang="de-DE" b="1" dirty="0"/>
              <a:t>jede</a:t>
            </a:r>
            <a:r>
              <a:rPr lang="de-DE" dirty="0"/>
              <a:t> Kurve als „Straße“ nehmen.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="" xmlns:a16="http://schemas.microsoft.com/office/drawing/2014/main" id="{3BE3F6B0-B281-48FB-9822-02D3CB6A36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64904"/>
            <a:ext cx="9073246" cy="29962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="" xmlns:a16="http://schemas.microsoft.com/office/drawing/2014/main" id="{AFC43534-2AA9-4BAB-BCF3-29BC867D2DA8}"/>
              </a:ext>
            </a:extLst>
          </p:cNvPr>
          <p:cNvSpPr txBox="1"/>
          <p:nvPr/>
        </p:nvSpPr>
        <p:spPr>
          <a:xfrm>
            <a:off x="467543" y="1730696"/>
            <a:ext cx="7488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Étienne Pascal nahm eine „Kreisstraße“.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11F355A4-EAFC-44F6-8186-20157A29F1DF}"/>
              </a:ext>
            </a:extLst>
          </p:cNvPr>
          <p:cNvSpPr txBox="1"/>
          <p:nvPr/>
        </p:nvSpPr>
        <p:spPr>
          <a:xfrm>
            <a:off x="659356" y="5805264"/>
            <a:ext cx="8233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b="1" dirty="0" err="1">
                <a:solidFill>
                  <a:srgbClr val="FF0000"/>
                </a:solidFill>
              </a:rPr>
              <a:t>Pascal‘sche</a:t>
            </a:r>
            <a:r>
              <a:rPr lang="de-DE" sz="3200" b="1" dirty="0">
                <a:solidFill>
                  <a:srgbClr val="FF0000"/>
                </a:solidFill>
              </a:rPr>
              <a:t> Schnecken</a:t>
            </a: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,     (fr.:)  </a:t>
            </a:r>
            <a:r>
              <a:rPr lang="de-DE" sz="3200" dirty="0" err="1">
                <a:solidFill>
                  <a:schemeClr val="accent6">
                    <a:lumMod val="75000"/>
                  </a:schemeClr>
                </a:solidFill>
              </a:rPr>
              <a:t>Limaçon</a:t>
            </a:r>
            <a:endParaRPr lang="de-DE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="" xmlns:a16="http://schemas.microsoft.com/office/drawing/2014/main" id="{BE1A6F9B-AE73-4E03-803E-FCB3FB687B7C}"/>
              </a:ext>
            </a:extLst>
          </p:cNvPr>
          <p:cNvSpPr txBox="1"/>
          <p:nvPr/>
        </p:nvSpPr>
        <p:spPr>
          <a:xfrm>
            <a:off x="179512" y="2337155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Vater von Blaise Pascal, 1637</a:t>
            </a:r>
          </a:p>
        </p:txBody>
      </p:sp>
      <p:pic>
        <p:nvPicPr>
          <p:cNvPr id="10" name="Grafik 9">
            <a:hlinkClick r:id="rId3" action="ppaction://hlinkfile"/>
            <a:extLst>
              <a:ext uri="{FF2B5EF4-FFF2-40B4-BE49-F238E27FC236}">
                <a16:creationId xmlns="" xmlns:a16="http://schemas.microsoft.com/office/drawing/2014/main" id="{9B8A2EF2-FA62-4ADE-9125-DB5D2F05B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021202"/>
            <a:ext cx="1019175" cy="981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102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=""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075" y="260648"/>
            <a:ext cx="8420472" cy="758679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 err="1">
                <a:ln>
                  <a:solidFill>
                    <a:schemeClr val="accent3"/>
                  </a:solidFill>
                </a:ln>
              </a:rPr>
              <a:t>Apollonius</a:t>
            </a:r>
            <a:r>
              <a:rPr lang="de-DE" dirty="0">
                <a:ln>
                  <a:solidFill>
                    <a:schemeClr val="accent3"/>
                  </a:solidFill>
                </a:ln>
              </a:rPr>
              <a:t>: Kegelschnitte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="" xmlns:a16="http://schemas.microsoft.com/office/drawing/2014/main" id="{4FD73DED-97F2-4BDE-8F50-C2B4F4A4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6</a:t>
            </a:fld>
            <a:endParaRPr lang="de-DE" sz="1200" dirty="0">
              <a:solidFill>
                <a:srgbClr val="80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2CB80380-25BB-482F-92D9-6FB961F782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17775"/>
            <a:ext cx="8280920" cy="2671265"/>
          </a:xfrm>
          <a:prstGeom prst="rect">
            <a:avLst/>
          </a:prstGeom>
        </p:spPr>
      </p:pic>
      <p:pic>
        <p:nvPicPr>
          <p:cNvPr id="9" name="Grafik 8">
            <a:hlinkClick r:id="rId3" action="ppaction://hlinkfile"/>
            <a:extLst>
              <a:ext uri="{FF2B5EF4-FFF2-40B4-BE49-F238E27FC236}">
                <a16:creationId xmlns="" xmlns:a16="http://schemas.microsoft.com/office/drawing/2014/main" id="{5F8A00A4-B37C-4177-9E7D-62D2F9F2CF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0453"/>
            <a:ext cx="1019175" cy="98107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D6B02F20-A283-4420-B140-B3A6EE3FD2B9}"/>
              </a:ext>
            </a:extLst>
          </p:cNvPr>
          <p:cNvSpPr txBox="1"/>
          <p:nvPr/>
        </p:nvSpPr>
        <p:spPr>
          <a:xfrm>
            <a:off x="269929" y="4221088"/>
            <a:ext cx="8784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Schnittebene flacher als Mantellinie  </a:t>
            </a:r>
            <a:r>
              <a:rPr lang="de-DE" sz="32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 Ellipse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Schnittebene parallel zur Mantellinie  </a:t>
            </a:r>
            <a:r>
              <a:rPr lang="de-DE" sz="32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Parabel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Schnittebene steiler als Mantellinie   </a:t>
            </a:r>
            <a:r>
              <a:rPr lang="de-DE" sz="32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 Hyperbel</a:t>
            </a:r>
          </a:p>
        </p:txBody>
      </p:sp>
      <p:sp>
        <p:nvSpPr>
          <p:cNvPr id="7" name="Textfeld 6">
            <a:hlinkClick r:id="rId5"/>
            <a:extLst>
              <a:ext uri="{FF2B5EF4-FFF2-40B4-BE49-F238E27FC236}">
                <a16:creationId xmlns="" xmlns:a16="http://schemas.microsoft.com/office/drawing/2014/main" id="{A3C7C8C4-501C-4EFA-9FBE-95CE1558035A}"/>
              </a:ext>
            </a:extLst>
          </p:cNvPr>
          <p:cNvSpPr txBox="1"/>
          <p:nvPr/>
        </p:nvSpPr>
        <p:spPr>
          <a:xfrm flipH="1">
            <a:off x="8028384" y="358945"/>
            <a:ext cx="1026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ggb</a:t>
            </a:r>
          </a:p>
        </p:txBody>
      </p:sp>
    </p:spTree>
    <p:extLst>
      <p:ext uri="{BB962C8B-B14F-4D97-AF65-F5344CB8AC3E}">
        <p14:creationId xmlns="" xmlns:p14="http://schemas.microsoft.com/office/powerpoint/2010/main" val="352744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=""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075" y="260648"/>
            <a:ext cx="8420472" cy="758679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>
                <a:ln>
                  <a:solidFill>
                    <a:schemeClr val="accent3"/>
                  </a:solidFill>
                </a:ln>
              </a:rPr>
              <a:t>Namensgeheimnis der Kegelschnitte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="" xmlns:a16="http://schemas.microsoft.com/office/drawing/2014/main" id="{4FD73DED-97F2-4BDE-8F50-C2B4F4A4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7</a:t>
            </a:fld>
            <a:endParaRPr lang="de-DE" sz="1200" dirty="0">
              <a:solidFill>
                <a:srgbClr val="800000"/>
              </a:solidFill>
            </a:endParaRPr>
          </a:p>
        </p:txBody>
      </p:sp>
      <p:pic>
        <p:nvPicPr>
          <p:cNvPr id="9" name="Grafik 8">
            <a:hlinkClick r:id="rId2" action="ppaction://hlinkfile"/>
            <a:extLst>
              <a:ext uri="{FF2B5EF4-FFF2-40B4-BE49-F238E27FC236}">
                <a16:creationId xmlns="" xmlns:a16="http://schemas.microsoft.com/office/drawing/2014/main" id="{5F8A00A4-B37C-4177-9E7D-62D2F9F2CF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406070"/>
            <a:ext cx="1019175" cy="98107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D6B02F20-A283-4420-B140-B3A6EE3FD2B9}"/>
              </a:ext>
            </a:extLst>
          </p:cNvPr>
          <p:cNvSpPr txBox="1"/>
          <p:nvPr/>
        </p:nvSpPr>
        <p:spPr>
          <a:xfrm>
            <a:off x="0" y="4221088"/>
            <a:ext cx="90863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           grün                              blau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Sperrungsrechteck &lt; Ordinatenquadrat </a:t>
            </a:r>
            <a:r>
              <a:rPr lang="de-DE" sz="32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 Ellipse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Sperrungsrechteck = Ordinatenquadrat </a:t>
            </a:r>
            <a:r>
              <a:rPr lang="de-DE" sz="32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Parabel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Sperrungsrechteck &gt; </a:t>
            </a:r>
            <a:r>
              <a:rPr lang="de-DE" sz="3200" dirty="0" err="1">
                <a:solidFill>
                  <a:schemeClr val="accent6">
                    <a:lumMod val="75000"/>
                  </a:schemeClr>
                </a:solidFill>
              </a:rPr>
              <a:t>Ordinatenquadrat</a:t>
            </a:r>
            <a:r>
              <a:rPr lang="de-DE" sz="32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Hyperbel</a:t>
            </a:r>
            <a:endParaRPr lang="de-DE" sz="3200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224B70DC-6FAB-4A37-B084-5583F3ADC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84" y="978210"/>
            <a:ext cx="8745261" cy="24507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6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=""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075" y="260648"/>
            <a:ext cx="8420472" cy="758679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>
                <a:ln>
                  <a:solidFill>
                    <a:schemeClr val="accent3"/>
                  </a:solidFill>
                </a:ln>
              </a:rPr>
              <a:t>Barock: z.B. Frans van </a:t>
            </a:r>
            <a:r>
              <a:rPr lang="de-DE" dirty="0" err="1">
                <a:ln>
                  <a:solidFill>
                    <a:schemeClr val="accent3"/>
                  </a:solidFill>
                </a:ln>
              </a:rPr>
              <a:t>Schooten</a:t>
            </a:r>
            <a:r>
              <a:rPr lang="de-DE" dirty="0">
                <a:ln>
                  <a:solidFill>
                    <a:schemeClr val="accent3"/>
                  </a:solidFill>
                </a:ln>
              </a:rPr>
              <a:t> (NL.)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="" xmlns:a16="http://schemas.microsoft.com/office/drawing/2014/main" id="{4FD73DED-97F2-4BDE-8F50-C2B4F4A4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8</a:t>
            </a:fld>
            <a:endParaRPr lang="de-DE" sz="1200" dirty="0">
              <a:solidFill>
                <a:srgbClr val="800000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7A9D247A-8035-4AA5-B042-163E3959D4C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9275" y="938065"/>
            <a:ext cx="6611276" cy="275639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C8CAA267-72B9-409D-A60A-71890A8940E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149080"/>
            <a:ext cx="8584558" cy="230732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="" xmlns:a16="http://schemas.microsoft.com/office/drawing/2014/main" id="{27BDDE47-ECE7-40D9-88B1-7E445B30922D}"/>
              </a:ext>
            </a:extLst>
          </p:cNvPr>
          <p:cNvSpPr txBox="1"/>
          <p:nvPr/>
        </p:nvSpPr>
        <p:spPr>
          <a:xfrm>
            <a:off x="3491881" y="3589639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Fadenkonstruktionen</a:t>
            </a:r>
          </a:p>
        </p:txBody>
      </p:sp>
    </p:spTree>
    <p:extLst>
      <p:ext uri="{BB962C8B-B14F-4D97-AF65-F5344CB8AC3E}">
        <p14:creationId xmlns="" xmlns:p14="http://schemas.microsoft.com/office/powerpoint/2010/main" val="123477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41EF6A03-F85C-4300-B8A3-CC1D26E8E4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62" y="980728"/>
            <a:ext cx="5129009" cy="5053024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=""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075" y="260648"/>
            <a:ext cx="8420472" cy="758679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>
                <a:ln>
                  <a:solidFill>
                    <a:schemeClr val="accent3"/>
                  </a:solidFill>
                </a:ln>
              </a:rPr>
              <a:t>Barock: handwerkliche Erzeugung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="" xmlns:a16="http://schemas.microsoft.com/office/drawing/2014/main" id="{4FD73DED-97F2-4BDE-8F50-C2B4F4A4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9</a:t>
            </a:fld>
            <a:endParaRPr lang="de-DE" sz="1200" dirty="0">
              <a:solidFill>
                <a:srgbClr val="800000"/>
              </a:solidFill>
            </a:endParaRPr>
          </a:p>
        </p:txBody>
      </p:sp>
      <p:pic>
        <p:nvPicPr>
          <p:cNvPr id="9" name="Grafik 8">
            <a:hlinkClick r:id="rId3" action="ppaction://hlinkfile"/>
            <a:extLst>
              <a:ext uri="{FF2B5EF4-FFF2-40B4-BE49-F238E27FC236}">
                <a16:creationId xmlns="" xmlns:a16="http://schemas.microsoft.com/office/drawing/2014/main" id="{5F8A00A4-B37C-4177-9E7D-62D2F9F2CF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849" y="5274202"/>
            <a:ext cx="1019175" cy="98107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057F1A97-4701-4503-9AC4-CAAE7D609D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00" y="1052736"/>
            <a:ext cx="3371850" cy="261937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1B74EA-4A3A-48AC-BC4B-D37215046E1B}"/>
              </a:ext>
            </a:extLst>
          </p:cNvPr>
          <p:cNvSpPr txBox="1"/>
          <p:nvPr/>
        </p:nvSpPr>
        <p:spPr>
          <a:xfrm>
            <a:off x="7020077" y="987586"/>
            <a:ext cx="2105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Animation aus Wikipedia bei Frans van </a:t>
            </a:r>
            <a:r>
              <a:rPr lang="de-DE" sz="1400" dirty="0" err="1">
                <a:solidFill>
                  <a:schemeClr val="accent6">
                    <a:lumMod val="75000"/>
                  </a:schemeClr>
                </a:solidFill>
              </a:rPr>
              <a:t>Schooten</a:t>
            </a:r>
            <a:endParaRPr lang="de-DE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="" xmlns:a16="http://schemas.microsoft.com/office/drawing/2014/main" id="{47649F5F-B581-4F59-8D5F-6A18FF78FD1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6162" y="3920610"/>
            <a:ext cx="3563888" cy="244349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D3ADE870-74CB-4BF0-87E2-00EB09E5C96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20072" y="4901173"/>
            <a:ext cx="2416245" cy="14629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7376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-Design">
  <a:themeElements>
    <a:clrScheme name="Rot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a:spPr>
      <a:bodyPr rtlCol="0" anchor="ctr"/>
      <a:lstStyle>
        <a:defPPr algn="ctr">
          <a:defRPr dirty="0" smtClean="0">
            <a:solidFill>
              <a:srgbClr val="9841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0800">
          <a:solidFill>
            <a:srgbClr val="00B050"/>
          </a:solidFill>
          <a:headEnd type="arrow"/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3200" dirty="0" smtClean="0">
            <a:solidFill>
              <a:schemeClr val="accent6">
                <a:lumMod val="75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623</Words>
  <Application>Microsoft Office PowerPoint</Application>
  <PresentationFormat>Bildschirmpräsentation (4:3)</PresentationFormat>
  <Paragraphs>120</Paragraphs>
  <Slides>18</Slides>
  <Notes>4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19" baseType="lpstr">
      <vt:lpstr>Larissa-Design</vt:lpstr>
      <vt:lpstr>Kurven seit 2000 Jahren</vt:lpstr>
      <vt:lpstr>Griechische Antike   </vt:lpstr>
      <vt:lpstr>Nikomedes, etwas jünger als Apollonius, Ca 200 v.Chr.</vt:lpstr>
      <vt:lpstr>Nikomedes</vt:lpstr>
      <vt:lpstr>Weiterführung im Barock</vt:lpstr>
      <vt:lpstr>Apollonius: Kegelschnitte</vt:lpstr>
      <vt:lpstr>Namensgeheimnis der Kegelschnitte</vt:lpstr>
      <vt:lpstr>Barock: z.B. Frans van Schooten (NL.)</vt:lpstr>
      <vt:lpstr>Barock: handwerkliche Erzeugung</vt:lpstr>
      <vt:lpstr>Sie sehen mehr Ellipsen als Sie glauben!</vt:lpstr>
      <vt:lpstr>Kegelschnitte in unserer Welt</vt:lpstr>
      <vt:lpstr>Kegelschnitte in unserer Welt</vt:lpstr>
      <vt:lpstr>Reflexion an Kurven</vt:lpstr>
      <vt:lpstr>Reflexion an Kreisen</vt:lpstr>
      <vt:lpstr>Doppel-Reflexion am Kreis</vt:lpstr>
      <vt:lpstr>Reflexion an Kreisen</vt:lpstr>
      <vt:lpstr>Königin der Spiralen, die „Gleichwinklige“</vt:lpstr>
      <vt:lpstr>Kurven ohne Ende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Klothoide</dc:title>
  <dc:creator>Prof. Dr. Dörte Haftendorn</dc:creator>
  <cp:lastModifiedBy>Prof. Dr. Dörte Haftendorn</cp:lastModifiedBy>
  <cp:revision>201</cp:revision>
  <cp:lastPrinted>2018-12-01T13:38:37Z</cp:lastPrinted>
  <dcterms:created xsi:type="dcterms:W3CDTF">2016-12-01T18:15:31Z</dcterms:created>
  <dcterms:modified xsi:type="dcterms:W3CDTF">2019-04-09T12:30:51Z</dcterms:modified>
</cp:coreProperties>
</file>