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8" r:id="rId11"/>
    <p:sldId id="280" r:id="rId12"/>
    <p:sldId id="282" r:id="rId13"/>
    <p:sldId id="281" r:id="rId14"/>
    <p:sldId id="283" r:id="rId15"/>
    <p:sldId id="287" r:id="rId16"/>
    <p:sldId id="284" r:id="rId17"/>
    <p:sldId id="285" r:id="rId18"/>
    <p:sldId id="286" r:id="rId19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99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100"/>
    <a:srgbClr val="1B7D1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94660"/>
  </p:normalViewPr>
  <p:slideViewPr>
    <p:cSldViewPr>
      <p:cViewPr>
        <p:scale>
          <a:sx n="87" d="100"/>
          <a:sy n="87" d="100"/>
        </p:scale>
        <p:origin x="774" y="38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639" cy="511175"/>
          </a:xfrm>
          <a:prstGeom prst="rect">
            <a:avLst/>
          </a:prstGeom>
        </p:spPr>
        <p:txBody>
          <a:bodyPr vert="horz" lIns="91456" tIns="45728" rIns="91456" bIns="4572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1"/>
            <a:ext cx="3078639" cy="511175"/>
          </a:xfrm>
          <a:prstGeom prst="rect">
            <a:avLst/>
          </a:prstGeom>
        </p:spPr>
        <p:txBody>
          <a:bodyPr vert="horz" lIns="91456" tIns="45728" rIns="91456" bIns="45728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56" tIns="45728" rIns="91456" bIns="4572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56" tIns="45728" rIns="91456" bIns="45728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3" rIns="99065" bIns="495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65" tIns="49533" rIns="99065" bIns="49533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27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19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10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53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44E26-2B5A-41C0-A781-355B932E573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6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08.04.2019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reichstag-V19.ggb" TargetMode="External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elbe-s-kanal-bruecke-V19.ggb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parabel_reflexion_beobachten-V19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kardiode-kata-V19.ggb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kardiode-kata-weiter-V19.ggb" TargetMode="External"/><Relationship Id="rId7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6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hyperlink" Target="https://geogebra.org/" TargetMode="External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hyperlink" Target="konchoide-final-V19.ggb" TargetMode="Externa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hyperlink" Target="Pascal-final-V19.gg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kegel-45grad-alle-schnitte-V19.ggb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namens-geheimnis-alle-V19.ggb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aden-elli-V19.ggb" TargetMode="External"/><Relationship Id="rId7" Type="http://schemas.openxmlformats.org/officeDocument/2006/relationships/image" Target="../media/image24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37828" y="1177953"/>
            <a:ext cx="7812360" cy="432048"/>
          </a:xfrm>
        </p:spPr>
        <p:txBody>
          <a:bodyPr>
            <a:normAutofit/>
          </a:bodyPr>
          <a:lstStyle/>
          <a:p>
            <a:r>
              <a:rPr lang="de-DE" sz="2000" dirty="0"/>
              <a:t>9.4.2019 Universitätsgesellschaft, Museum Lüneburg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120271"/>
            <a:ext cx="5616624" cy="1470025"/>
          </a:xfrm>
        </p:spPr>
        <p:txBody>
          <a:bodyPr/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Kurven seit 2000 Jahren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8F8DDDC-582F-427F-B3C3-494DFAC94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3347D5-28A9-43B7-94B1-3FC7BD8E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632010"/>
            <a:ext cx="2336306" cy="24481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B285F6-D3D9-4CF3-8E71-D07CF02C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24" y="1632010"/>
            <a:ext cx="3476624" cy="25384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655507-E181-444D-811F-5BE8C2B05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511" y="1632010"/>
            <a:ext cx="2825302" cy="22888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6BE94E-8D25-4C2E-9453-D2009EE1E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0" y="4461742"/>
            <a:ext cx="9076650" cy="1706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F317C3B-230D-4209-8008-F0D90E5B4733}"/>
              </a:ext>
            </a:extLst>
          </p:cNvPr>
          <p:cNvSpPr txBox="1"/>
          <p:nvPr/>
        </p:nvSpPr>
        <p:spPr>
          <a:xfrm>
            <a:off x="4355976" y="4149649"/>
            <a:ext cx="134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Vita</a:t>
            </a:r>
          </a:p>
        </p:txBody>
      </p:sp>
    </p:spTree>
    <p:extLst>
      <p:ext uri="{BB962C8B-B14F-4D97-AF65-F5344CB8AC3E}">
        <p14:creationId xmlns:p14="http://schemas.microsoft.com/office/powerpoint/2010/main" val="296103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764" y="230826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Sie sehen mehr Ellipsen als Sie glauben!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5B9336-A7AF-4B33-A3D4-877EBDF55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90" y="4000639"/>
            <a:ext cx="7259301" cy="25495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69BB1A-8686-46EA-A028-51645B60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9" y="874131"/>
            <a:ext cx="3212267" cy="52187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ABD2606-C884-42DF-BE2D-865BC4E4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476" y="839339"/>
            <a:ext cx="2986845" cy="25777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E5AC312-147B-4D3E-A3D6-72E9E54F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07" y="2882407"/>
            <a:ext cx="2850511" cy="17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387205" cy="758679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ln>
                  <a:solidFill>
                    <a:schemeClr val="accent3"/>
                  </a:solidFill>
                </a:ln>
              </a:rPr>
              <a:t>Kegelschnitte in unserer Welt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5" y="1484784"/>
            <a:ext cx="1019175" cy="9810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1D38FE-1BAE-452A-AC46-7D700F67E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47590"/>
            <a:ext cx="6669882" cy="21216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286E57-D965-4E80-92A7-A90124CC5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2" y="3285341"/>
            <a:ext cx="3644256" cy="314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0EF94ED-DB08-4848-A3F8-89A57A28F471}"/>
                  </a:ext>
                </a:extLst>
              </p:cNvPr>
              <p:cNvSpPr txBox="1"/>
              <p:nvPr/>
            </p:nvSpPr>
            <p:spPr>
              <a:xfrm>
                <a:off x="3995936" y="4050864"/>
                <a:ext cx="1552476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l-GR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0EF94ED-DB08-4848-A3F8-89A57A28F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050864"/>
                <a:ext cx="1552476" cy="698909"/>
              </a:xfrm>
              <a:prstGeom prst="rect">
                <a:avLst/>
              </a:prstGeom>
              <a:blipFill>
                <a:blip r:embed="rId7"/>
                <a:stretch>
                  <a:fillRect l="-16142" t="-2632" b="-2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55D80F41-9118-4CCE-B247-AA34D49BFF3F}"/>
              </a:ext>
            </a:extLst>
          </p:cNvPr>
          <p:cNvSpPr txBox="1"/>
          <p:nvPr/>
        </p:nvSpPr>
        <p:spPr>
          <a:xfrm flipH="1">
            <a:off x="5670500" y="4149080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Volumen einer Halbkugel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27810A-3CEC-4EF5-BCEE-1E7E0AB4DA2A}"/>
              </a:ext>
            </a:extLst>
          </p:cNvPr>
          <p:cNvSpPr txBox="1"/>
          <p:nvPr/>
        </p:nvSpPr>
        <p:spPr>
          <a:xfrm flipH="1">
            <a:off x="3908436" y="3650754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Auf dem Brillentuch steht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A1304F-DAFA-45D8-97BE-2F6610B71C62}"/>
              </a:ext>
            </a:extLst>
          </p:cNvPr>
          <p:cNvSpPr txBox="1"/>
          <p:nvPr/>
        </p:nvSpPr>
        <p:spPr>
          <a:xfrm>
            <a:off x="5548412" y="4624688"/>
            <a:ext cx="129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Oh je!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E41CB51-D373-40EC-9EFB-515451FC1748}"/>
                  </a:ext>
                </a:extLst>
              </p:cNvPr>
              <p:cNvSpPr txBox="1"/>
              <p:nvPr/>
            </p:nvSpPr>
            <p:spPr>
              <a:xfrm>
                <a:off x="3995936" y="5321324"/>
                <a:ext cx="1787092" cy="69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l-GR" sz="3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E41CB51-D373-40EC-9EFB-515451FC1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321324"/>
                <a:ext cx="1787092" cy="698909"/>
              </a:xfrm>
              <a:prstGeom prst="rect">
                <a:avLst/>
              </a:prstGeom>
              <a:blipFill>
                <a:blip r:embed="rId8"/>
                <a:stretch>
                  <a:fillRect l="-13993" t="-2609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FC6D24BF-F770-4CC6-9CFB-BAE46A7D5F12}"/>
              </a:ext>
            </a:extLst>
          </p:cNvPr>
          <p:cNvSpPr txBox="1"/>
          <p:nvPr/>
        </p:nvSpPr>
        <p:spPr>
          <a:xfrm flipH="1">
            <a:off x="5940152" y="5404716"/>
            <a:ext cx="3131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Volumen eines halben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Rotations-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Ellipsoides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0" grpId="0"/>
      <p:bldP spid="10" grpId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387205" cy="758679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ln>
                  <a:solidFill>
                    <a:schemeClr val="accent3"/>
                  </a:solidFill>
                </a:ln>
              </a:rPr>
              <a:t>Kegelschnitte in unserer Welt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4E54F-73CD-4A73-BE9E-2A791FFC1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6800933" cy="2789470"/>
          </a:xfrm>
          <a:prstGeom prst="rect">
            <a:avLst/>
          </a:prstGeom>
        </p:spPr>
      </p:pic>
      <p:pic>
        <p:nvPicPr>
          <p:cNvPr id="14" name="Grafik 13">
            <a:hlinkClick r:id="rId3" action="ppaction://hlinkfile"/>
            <a:extLst>
              <a:ext uri="{FF2B5EF4-FFF2-40B4-BE49-F238E27FC236}">
                <a16:creationId xmlns:a16="http://schemas.microsoft.com/office/drawing/2014/main" id="{DF4F098F-B965-48A7-868B-0125AA37B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2"/>
            <a:ext cx="1019175" cy="9810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C09E1F9-29FE-41F9-B380-60661A1CB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124849"/>
            <a:ext cx="4608512" cy="21816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F650C21-DDC7-43B3-A992-3ED68E0AB160}"/>
              </a:ext>
            </a:extLst>
          </p:cNvPr>
          <p:cNvSpPr txBox="1"/>
          <p:nvPr/>
        </p:nvSpPr>
        <p:spPr>
          <a:xfrm>
            <a:off x="6444208" y="1571207"/>
            <a:ext cx="252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Elbeseitenkanal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beim 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Inselsee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EF654C-C476-4A16-A786-ECDD206804DD}"/>
              </a:ext>
            </a:extLst>
          </p:cNvPr>
          <p:cNvSpPr txBox="1"/>
          <p:nvPr/>
        </p:nvSpPr>
        <p:spPr>
          <a:xfrm>
            <a:off x="6444207" y="2499358"/>
            <a:ext cx="252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Parabelform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022AC7-A8DE-4C3F-8C15-05F4F748A14A}"/>
              </a:ext>
            </a:extLst>
          </p:cNvPr>
          <p:cNvSpPr txBox="1"/>
          <p:nvPr/>
        </p:nvSpPr>
        <p:spPr>
          <a:xfrm>
            <a:off x="213859" y="4405322"/>
            <a:ext cx="2493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Selber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planvoll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Probieren!</a:t>
            </a:r>
          </a:p>
        </p:txBody>
      </p:sp>
    </p:spTree>
    <p:extLst>
      <p:ext uri="{BB962C8B-B14F-4D97-AF65-F5344CB8AC3E}">
        <p14:creationId xmlns:p14="http://schemas.microsoft.com/office/powerpoint/2010/main" val="31905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Kurven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3" y="3897439"/>
            <a:ext cx="1019175" cy="9810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C1FAA94-6A60-4F70-98C2-88B5560E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036187"/>
            <a:ext cx="2904559" cy="2667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5B1344-F712-4EE5-B78E-E3EC9729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4166965"/>
            <a:ext cx="3635896" cy="2331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843323-6041-446C-81A4-596137A35386}"/>
              </a:ext>
            </a:extLst>
          </p:cNvPr>
          <p:cNvSpPr txBox="1"/>
          <p:nvPr/>
        </p:nvSpPr>
        <p:spPr>
          <a:xfrm>
            <a:off x="5985887" y="2996952"/>
            <a:ext cx="30861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Scheinwerfer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Sender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Empfänger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Parabolspiegel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Richtfunk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…..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528FD9-FFE1-4009-AC13-5C64EB1C7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523" y="385338"/>
            <a:ext cx="4181239" cy="23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9337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6BE4383-61C8-4F3C-9ACD-A4092683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967" y="265355"/>
            <a:ext cx="5580112" cy="5282982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Kreisen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4D3DDE6-6BA8-448A-8F2D-1817C44EC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70" y="2687754"/>
            <a:ext cx="3954983" cy="386246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207C0D4-5FB4-4E4E-8282-8D12CD972D94}"/>
              </a:ext>
            </a:extLst>
          </p:cNvPr>
          <p:cNvSpPr txBox="1"/>
          <p:nvPr/>
        </p:nvSpPr>
        <p:spPr>
          <a:xfrm flipH="1">
            <a:off x="5627777" y="6021288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punktförmige Lichtquelle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D3E6D9-5C63-4CDD-B4A8-56D8E389424A}"/>
              </a:ext>
            </a:extLst>
          </p:cNvPr>
          <p:cNvSpPr txBox="1"/>
          <p:nvPr/>
        </p:nvSpPr>
        <p:spPr>
          <a:xfrm>
            <a:off x="1582279" y="929244"/>
            <a:ext cx="22779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Kardioide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als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Katakaustik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(Brennlinie)</a:t>
            </a:r>
          </a:p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647191A-7474-4B26-8236-8B02C538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14" y="987757"/>
            <a:ext cx="3216514" cy="3083814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9337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6BE4383-61C8-4F3C-9ACD-A40926837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134" y="0"/>
            <a:ext cx="2635839" cy="2495486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Doppel-Reflexion am Kreis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07C0D4-5FB4-4E4E-8282-8D12CD972D94}"/>
              </a:ext>
            </a:extLst>
          </p:cNvPr>
          <p:cNvSpPr txBox="1"/>
          <p:nvPr/>
        </p:nvSpPr>
        <p:spPr>
          <a:xfrm flipH="1">
            <a:off x="1210242" y="887252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punktförmige Lichtquelle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D3E6D9-5C63-4CDD-B4A8-56D8E389424A}"/>
              </a:ext>
            </a:extLst>
          </p:cNvPr>
          <p:cNvSpPr txBox="1"/>
          <p:nvPr/>
        </p:nvSpPr>
        <p:spPr>
          <a:xfrm>
            <a:off x="6828383" y="2408982"/>
            <a:ext cx="2277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Katakaustik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(Brennlinie)</a:t>
            </a:r>
          </a:p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DF285B-2B81-4936-AA82-268F5C88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88817"/>
            <a:ext cx="3286869" cy="32103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42DC69-E9BE-4A44-891E-9FA85DFF4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3532151"/>
            <a:ext cx="3216514" cy="29747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6274EA6-0480-4515-8B32-F6E7A6DDADAD}"/>
              </a:ext>
            </a:extLst>
          </p:cNvPr>
          <p:cNvSpPr txBox="1"/>
          <p:nvPr/>
        </p:nvSpPr>
        <p:spPr>
          <a:xfrm>
            <a:off x="3186495" y="4365104"/>
            <a:ext cx="277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Heute zum erstem Mal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überlegt und angesehen,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Taufe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D5D654-C260-474B-8AE6-328D5DB98E10}"/>
              </a:ext>
            </a:extLst>
          </p:cNvPr>
          <p:cNvSpPr txBox="1"/>
          <p:nvPr/>
        </p:nvSpPr>
        <p:spPr>
          <a:xfrm>
            <a:off x="1076467" y="5517232"/>
            <a:ext cx="4908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„Leuphana Doppelschlaufe“</a:t>
            </a:r>
          </a:p>
        </p:txBody>
      </p:sp>
    </p:spTree>
    <p:extLst>
      <p:ext uri="{BB962C8B-B14F-4D97-AF65-F5344CB8AC3E}">
        <p14:creationId xmlns:p14="http://schemas.microsoft.com/office/powerpoint/2010/main" val="31975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Reflexion an Kreisen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07C0D4-5FB4-4E4E-8282-8D12CD972D94}"/>
              </a:ext>
            </a:extLst>
          </p:cNvPr>
          <p:cNvSpPr txBox="1"/>
          <p:nvPr/>
        </p:nvSpPr>
        <p:spPr>
          <a:xfrm flipH="1">
            <a:off x="6012160" y="601311"/>
            <a:ext cx="37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paralleler Lichteinfall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D3E6D9-5C63-4CDD-B4A8-56D8E389424A}"/>
              </a:ext>
            </a:extLst>
          </p:cNvPr>
          <p:cNvSpPr txBox="1"/>
          <p:nvPr/>
        </p:nvSpPr>
        <p:spPr>
          <a:xfrm>
            <a:off x="3455368" y="5338662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Nephroide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als  Katakaustik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des Kreises </a:t>
            </a: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und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der Kardioide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159A5F-37D9-419C-A83D-F97F600C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88" y="1019327"/>
            <a:ext cx="4796144" cy="4221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09B605-435C-4F89-B5EE-86265EAA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1384" y="1047553"/>
            <a:ext cx="3168627" cy="30349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43E117B-CA60-40EE-AB8D-DBA522F0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92" y="4016562"/>
            <a:ext cx="2351981" cy="25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74027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Königin der Spiralen, die „Gleichwinklige“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DC61E8-D65B-477B-84E1-0B4553D0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3357"/>
            <a:ext cx="7200800" cy="28938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415F6AD-77F4-4C63-BDB8-256461DDE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974"/>
            <a:ext cx="6264696" cy="21008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5B10FA0-0494-4490-A37C-ACB6D5CFAD4C}"/>
              </a:ext>
            </a:extLst>
          </p:cNvPr>
          <p:cNvSpPr txBox="1"/>
          <p:nvPr/>
        </p:nvSpPr>
        <p:spPr>
          <a:xfrm>
            <a:off x="527834" y="3877227"/>
            <a:ext cx="771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Archimedische Spiralen, „gleicher Abstand“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ED1DBD6-883A-4792-AD70-50FD7439840C}"/>
              </a:ext>
            </a:extLst>
          </p:cNvPr>
          <p:cNvSpPr txBox="1"/>
          <p:nvPr/>
        </p:nvSpPr>
        <p:spPr>
          <a:xfrm>
            <a:off x="6913644" y="558520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Rechts: Grabmal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Jakob Bernoulli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Basel</a:t>
            </a:r>
          </a:p>
        </p:txBody>
      </p:sp>
    </p:spTree>
    <p:extLst>
      <p:ext uri="{BB962C8B-B14F-4D97-AF65-F5344CB8AC3E}">
        <p14:creationId xmlns:p14="http://schemas.microsoft.com/office/powerpoint/2010/main" val="41440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856" y="100334"/>
            <a:ext cx="2376264" cy="758679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Kurven ohne Ende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B10FA0-0494-4490-A37C-ACB6D5CFAD4C}"/>
              </a:ext>
            </a:extLst>
          </p:cNvPr>
          <p:cNvSpPr txBox="1"/>
          <p:nvPr/>
        </p:nvSpPr>
        <p:spPr>
          <a:xfrm>
            <a:off x="5292080" y="141277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Vielen Dank für Ihre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Aufmerksamkeit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9713FA-1CA0-42BD-B72B-CC5EF8B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933056"/>
            <a:ext cx="7559399" cy="2575683"/>
          </a:xfrm>
          <a:prstGeom prst="rect">
            <a:avLst/>
          </a:prstGeom>
        </p:spPr>
      </p:pic>
      <p:sp>
        <p:nvSpPr>
          <p:cNvPr id="11" name="Titel 7">
            <a:extLst>
              <a:ext uri="{FF2B5EF4-FFF2-40B4-BE49-F238E27FC236}">
                <a16:creationId xmlns:a16="http://schemas.microsoft.com/office/drawing/2014/main" id="{7427436F-E244-4658-AB39-A77E325A748F}"/>
              </a:ext>
            </a:extLst>
          </p:cNvPr>
          <p:cNvSpPr txBox="1">
            <a:spLocks/>
          </p:cNvSpPr>
          <p:nvPr/>
        </p:nvSpPr>
        <p:spPr>
          <a:xfrm>
            <a:off x="3059832" y="272376"/>
            <a:ext cx="2736304" cy="99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Mathematik </a:t>
            </a:r>
          </a:p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ist überall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B5DB58-81F5-4B5F-AE2C-E4B7E407C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1973823" cy="25922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54FB52-6D98-4D31-9A15-83CDEDBCE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53" y="1268760"/>
            <a:ext cx="1882309" cy="264283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D2EAD3B-EC0B-45DF-9B5D-8DA3AE1B0A2C}"/>
              </a:ext>
            </a:extLst>
          </p:cNvPr>
          <p:cNvSpPr txBox="1"/>
          <p:nvPr/>
        </p:nvSpPr>
        <p:spPr>
          <a:xfrm flipH="1">
            <a:off x="5039544" y="2830513"/>
            <a:ext cx="370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Parabeln in unserem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Kurpark</a:t>
            </a:r>
          </a:p>
        </p:txBody>
      </p:sp>
    </p:spTree>
    <p:extLst>
      <p:ext uri="{BB962C8B-B14F-4D97-AF65-F5344CB8AC3E}">
        <p14:creationId xmlns:p14="http://schemas.microsoft.com/office/powerpoint/2010/main" val="5224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Griechische</a:t>
            </a:r>
            <a:br>
              <a:rPr lang="de-DE" dirty="0">
                <a:ln>
                  <a:solidFill>
                    <a:schemeClr val="accent3"/>
                  </a:solidFill>
                </a:ln>
              </a:rPr>
            </a:br>
            <a:r>
              <a:rPr lang="de-DE" dirty="0">
                <a:ln>
                  <a:solidFill>
                    <a:schemeClr val="accent3"/>
                  </a:solidFill>
                </a:ln>
              </a:rPr>
              <a:t>Antike 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69" y="1278779"/>
            <a:ext cx="3366191" cy="1752600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/>
              <a:t>Verschmelzung von </a:t>
            </a:r>
          </a:p>
          <a:p>
            <a:pPr algn="l"/>
            <a:r>
              <a:rPr lang="de-DE" dirty="0"/>
              <a:t>Philosophie und </a:t>
            </a:r>
          </a:p>
          <a:p>
            <a:pPr algn="l"/>
            <a:r>
              <a:rPr lang="de-DE" dirty="0"/>
              <a:t>Mathematik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56E8A4A-6CDF-4D7F-9978-D92C38F9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16632"/>
            <a:ext cx="5417643" cy="2571986"/>
          </a:xfrm>
          <a:prstGeom prst="rect">
            <a:avLst/>
          </a:prstGeom>
        </p:spPr>
      </p:pic>
      <p:pic>
        <p:nvPicPr>
          <p:cNvPr id="7" name="Picture 4" descr="6000 Jahre MathematikKarte">
            <a:extLst>
              <a:ext uri="{FF2B5EF4-FFF2-40B4-BE49-F238E27FC236}">
                <a16:creationId xmlns:a16="http://schemas.microsoft.com/office/drawing/2014/main" id="{F540DF3F-02EC-44AA-9083-7D81C487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2724188"/>
            <a:ext cx="4688439" cy="2890390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BDCBAA-3629-4661-9170-AB7E1FF77B62}"/>
              </a:ext>
            </a:extLst>
          </p:cNvPr>
          <p:cNvSpPr txBox="1"/>
          <p:nvPr/>
        </p:nvSpPr>
        <p:spPr>
          <a:xfrm>
            <a:off x="26314" y="2924944"/>
            <a:ext cx="4185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Thales von Milet,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600 v 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Pythagoras von Samos,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530 v.Chr.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Euklid von Alexandria,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300 v.Chr.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Archimedes von Syrakus,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250 v.Chr.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Apollonius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von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Perge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, *265 v.Chr. In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Perge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, +190 v.Chr. in Alexandria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50FF4D-619E-490A-8369-68BC41CC5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31" y="4677544"/>
            <a:ext cx="2664296" cy="21400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4BBD86-6804-418A-BE78-AAA693093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34" y="5915394"/>
            <a:ext cx="4340245" cy="9022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D53D07-5E0B-49F6-862F-7C2ED5BA5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266" y="5879808"/>
            <a:ext cx="2536726" cy="9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2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74773"/>
            <a:ext cx="4104456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Nikomedes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,</a:t>
            </a:r>
            <a:br>
              <a:rPr lang="de-DE" dirty="0">
                <a:ln>
                  <a:solidFill>
                    <a:schemeClr val="accent3"/>
                  </a:solidFill>
                </a:ln>
              </a:rPr>
            </a:br>
            <a:r>
              <a:rPr lang="de-DE" sz="1800" dirty="0">
                <a:ln>
                  <a:solidFill>
                    <a:schemeClr val="accent3"/>
                  </a:solidFill>
                </a:ln>
              </a:rPr>
              <a:t>etwas jünger als </a:t>
            </a:r>
            <a:r>
              <a:rPr lang="de-DE" sz="1800" dirty="0" err="1">
                <a:ln>
                  <a:solidFill>
                    <a:schemeClr val="accent3"/>
                  </a:solidFill>
                </a:ln>
              </a:rPr>
              <a:t>Apollonius</a:t>
            </a:r>
            <a:r>
              <a:rPr lang="de-DE" sz="1800" dirty="0">
                <a:ln>
                  <a:solidFill>
                    <a:schemeClr val="accent3"/>
                  </a:solidFill>
                </a:ln>
              </a:rPr>
              <a:t>, Ca 200 v.Chr.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182160"/>
            <a:ext cx="5760640" cy="115212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Konchoide des </a:t>
            </a:r>
            <a:r>
              <a:rPr lang="de-DE" dirty="0" err="1"/>
              <a:t>Nikomedes</a:t>
            </a:r>
            <a:r>
              <a:rPr lang="de-DE" dirty="0"/>
              <a:t>, </a:t>
            </a:r>
          </a:p>
          <a:p>
            <a:r>
              <a:rPr lang="de-DE" dirty="0"/>
              <a:t>auch </a:t>
            </a:r>
            <a:r>
              <a:rPr lang="de-DE" b="1" dirty="0"/>
              <a:t>Hundekurve</a:t>
            </a:r>
            <a:r>
              <a:rPr lang="de-DE" dirty="0"/>
              <a:t> genannt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BB671C-1A15-40A9-A2DF-9CC335915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38" y="1326045"/>
            <a:ext cx="5248855" cy="42631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7555FD-4CB6-4127-81BA-80CCBD54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326468"/>
            <a:ext cx="7576301" cy="43044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0C7B91-12EE-4F26-B629-9E27A2C3C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9" y="4869160"/>
            <a:ext cx="5944449" cy="15240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DA2002-6F67-4026-8FC5-C79B9312A39B}"/>
              </a:ext>
            </a:extLst>
          </p:cNvPr>
          <p:cNvSpPr txBox="1"/>
          <p:nvPr/>
        </p:nvSpPr>
        <p:spPr>
          <a:xfrm>
            <a:off x="6084168" y="5588352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1. Handeln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2. Zeichnen</a:t>
            </a:r>
          </a:p>
        </p:txBody>
      </p:sp>
    </p:spTree>
    <p:extLst>
      <p:ext uri="{BB962C8B-B14F-4D97-AF65-F5344CB8AC3E}">
        <p14:creationId xmlns:p14="http://schemas.microsoft.com/office/powerpoint/2010/main" val="14381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Nikomedes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904" y="116632"/>
            <a:ext cx="5032648" cy="115212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3. Geometrieprogramm </a:t>
            </a:r>
          </a:p>
          <a:p>
            <a:r>
              <a:rPr lang="de-DE" b="1" dirty="0"/>
              <a:t>erkunden</a:t>
            </a: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EB67F589-D216-4551-AB9C-05F6F6F78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4744"/>
            <a:ext cx="2072640" cy="457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67605A-31A8-481C-844D-C9B4F13C7471}"/>
              </a:ext>
            </a:extLst>
          </p:cNvPr>
          <p:cNvSpPr txBox="1"/>
          <p:nvPr/>
        </p:nvSpPr>
        <p:spPr>
          <a:xfrm>
            <a:off x="8279904" y="1060956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org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Grafik 8">
            <a:hlinkClick r:id="rId5" action="ppaction://hlinkfile"/>
            <a:extLst>
              <a:ext uri="{FF2B5EF4-FFF2-40B4-BE49-F238E27FC236}">
                <a16:creationId xmlns:a16="http://schemas.microsoft.com/office/drawing/2014/main" id="{5E455B7B-603B-40AA-8501-B1244BAC7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3" y="696053"/>
            <a:ext cx="1019175" cy="9810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509F3E7-707D-4AEA-8BCF-234479CA6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12" y="1676766"/>
            <a:ext cx="8496944" cy="23375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C1659F3-7B20-4708-BC67-D0005FB7F527}"/>
              </a:ext>
            </a:extLst>
          </p:cNvPr>
          <p:cNvSpPr txBox="1"/>
          <p:nvPr/>
        </p:nvSpPr>
        <p:spPr>
          <a:xfrm>
            <a:off x="319512" y="4181679"/>
            <a:ext cx="864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mit Beule            mit Spitze             mit Schlaufe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5F38EA-EECE-4BD7-BDF7-E9ADD04EE534}"/>
              </a:ext>
            </a:extLst>
          </p:cNvPr>
          <p:cNvSpPr txBox="1"/>
          <p:nvPr/>
        </p:nvSpPr>
        <p:spPr>
          <a:xfrm>
            <a:off x="319512" y="4668148"/>
            <a:ext cx="753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FF0000"/>
                </a:solidFill>
              </a:rPr>
              <a:t>Es gibt drei Typen der </a:t>
            </a:r>
          </a:p>
          <a:p>
            <a:pPr algn="l"/>
            <a:r>
              <a:rPr lang="de-DE" sz="3200" dirty="0">
                <a:solidFill>
                  <a:srgbClr val="FF0000"/>
                </a:solidFill>
              </a:rPr>
              <a:t>Konchoide, </a:t>
            </a:r>
          </a:p>
          <a:p>
            <a:pPr algn="l"/>
            <a:r>
              <a:rPr lang="de-DE" sz="3200" dirty="0">
                <a:solidFill>
                  <a:srgbClr val="FF0000"/>
                </a:solidFill>
              </a:rPr>
              <a:t>je nach Leinenlänge.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8D55C1A-C501-4856-8DF8-D8236A492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366" y="4746155"/>
            <a:ext cx="3038090" cy="17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Weiterführung im Barock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200" dirty="0">
              <a:solidFill>
                <a:srgbClr val="800000"/>
              </a:solidFill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427C87D-0E9C-4376-9D8C-B10DC763C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7704856" cy="758679"/>
          </a:xfrm>
        </p:spPr>
        <p:txBody>
          <a:bodyPr/>
          <a:lstStyle/>
          <a:p>
            <a:r>
              <a:rPr lang="de-DE" dirty="0"/>
              <a:t>Man kann </a:t>
            </a:r>
            <a:r>
              <a:rPr lang="de-DE" b="1" dirty="0"/>
              <a:t>jede</a:t>
            </a:r>
            <a:r>
              <a:rPr lang="de-DE" dirty="0"/>
              <a:t> Kurve als „Straße“ nehmen.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E3F6B0-B281-48FB-9822-02D3CB6A3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4904"/>
            <a:ext cx="9073246" cy="2996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FC43534-2AA9-4BAB-BCF3-29BC867D2DA8}"/>
              </a:ext>
            </a:extLst>
          </p:cNvPr>
          <p:cNvSpPr txBox="1"/>
          <p:nvPr/>
        </p:nvSpPr>
        <p:spPr>
          <a:xfrm>
            <a:off x="467543" y="1730696"/>
            <a:ext cx="7488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Étienne Pascal nahm eine „Kreisstraße“.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F355A4-EAFC-44F6-8186-20157A29F1DF}"/>
              </a:ext>
            </a:extLst>
          </p:cNvPr>
          <p:cNvSpPr txBox="1"/>
          <p:nvPr/>
        </p:nvSpPr>
        <p:spPr>
          <a:xfrm>
            <a:off x="659356" y="5805264"/>
            <a:ext cx="823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 err="1">
                <a:solidFill>
                  <a:srgbClr val="FF0000"/>
                </a:solidFill>
              </a:rPr>
              <a:t>Pascal‘sche</a:t>
            </a:r>
            <a:r>
              <a:rPr lang="de-DE" sz="3200" b="1" dirty="0">
                <a:solidFill>
                  <a:srgbClr val="FF0000"/>
                </a:solidFill>
              </a:rPr>
              <a:t> Schnecken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,     (fr.:)  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Limaçon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1A6F9B-AE73-4E03-803E-FCB3FB687B7C}"/>
              </a:ext>
            </a:extLst>
          </p:cNvPr>
          <p:cNvSpPr txBox="1"/>
          <p:nvPr/>
        </p:nvSpPr>
        <p:spPr>
          <a:xfrm>
            <a:off x="179512" y="233715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Vater von Blaise Pascal, 1637</a:t>
            </a:r>
          </a:p>
        </p:txBody>
      </p:sp>
      <p:pic>
        <p:nvPicPr>
          <p:cNvPr id="10" name="Grafik 9">
            <a:hlinkClick r:id="rId4" action="ppaction://hlinkfile"/>
            <a:extLst>
              <a:ext uri="{FF2B5EF4-FFF2-40B4-BE49-F238E27FC236}">
                <a16:creationId xmlns:a16="http://schemas.microsoft.com/office/drawing/2014/main" id="{9B8A2EF2-FA62-4ADE-9125-DB5D2F05B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021202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err="1">
                <a:ln>
                  <a:solidFill>
                    <a:schemeClr val="accent3"/>
                  </a:solidFill>
                </a:ln>
              </a:rPr>
              <a:t>Apollonius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: Kegelschnitte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B80380-25BB-482F-92D9-6FB961F78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17775"/>
            <a:ext cx="8280920" cy="2671265"/>
          </a:xfrm>
          <a:prstGeom prst="rect">
            <a:avLst/>
          </a:prstGeom>
        </p:spPr>
      </p:pic>
      <p:pic>
        <p:nvPicPr>
          <p:cNvPr id="9" name="Grafik 8">
            <a:hlinkClick r:id="rId3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0453"/>
            <a:ext cx="1019175" cy="981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B02F20-A283-4420-B140-B3A6EE3FD2B9}"/>
              </a:ext>
            </a:extLst>
          </p:cNvPr>
          <p:cNvSpPr txBox="1"/>
          <p:nvPr/>
        </p:nvSpPr>
        <p:spPr>
          <a:xfrm>
            <a:off x="269929" y="422108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flacher als Mantellinie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Ellipse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parallel zur Mantellinie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Parabel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Schnittebene steiler als Mantellinie 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Hyperbel</a:t>
            </a:r>
          </a:p>
        </p:txBody>
      </p:sp>
    </p:spTree>
    <p:extLst>
      <p:ext uri="{BB962C8B-B14F-4D97-AF65-F5344CB8AC3E}">
        <p14:creationId xmlns:p14="http://schemas.microsoft.com/office/powerpoint/2010/main" val="3527445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Namensgeheimnis der Kegelschnitte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06070"/>
            <a:ext cx="1019175" cy="9810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B02F20-A283-4420-B140-B3A6EE3FD2B9}"/>
              </a:ext>
            </a:extLst>
          </p:cNvPr>
          <p:cNvSpPr txBox="1"/>
          <p:nvPr/>
        </p:nvSpPr>
        <p:spPr>
          <a:xfrm>
            <a:off x="0" y="4221088"/>
            <a:ext cx="9086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          grün                              blau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&lt; Ordinatenquadrat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 Ellipse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= Ordinatenquadrat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Parabel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Sperrungsrechteck &gt; 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Ordinatenquadrat</a:t>
            </a:r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Hyperbel</a:t>
            </a:r>
            <a:endParaRPr lang="de-DE" sz="3200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4B70DC-6FAB-4A37-B084-5583F3ADC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4" y="978210"/>
            <a:ext cx="8745261" cy="24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Barock: z.B. Frans van </a:t>
            </a:r>
            <a:r>
              <a:rPr lang="de-DE" dirty="0" err="1">
                <a:ln>
                  <a:solidFill>
                    <a:schemeClr val="accent3"/>
                  </a:solidFill>
                </a:ln>
              </a:rPr>
              <a:t>Schooten</a:t>
            </a:r>
            <a:r>
              <a:rPr lang="de-DE" dirty="0">
                <a:ln>
                  <a:solidFill>
                    <a:schemeClr val="accent3"/>
                  </a:solidFill>
                </a:ln>
              </a:rPr>
              <a:t> (NL.)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9D247A-8035-4AA5-B042-163E3959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5" y="938065"/>
            <a:ext cx="6611276" cy="27563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CAA267-72B9-409D-A60A-71890A89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149080"/>
            <a:ext cx="8584558" cy="230732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7BDDE47-ECE7-40D9-88B1-7E445B30922D}"/>
              </a:ext>
            </a:extLst>
          </p:cNvPr>
          <p:cNvSpPr txBox="1"/>
          <p:nvPr/>
        </p:nvSpPr>
        <p:spPr>
          <a:xfrm>
            <a:off x="3491881" y="358963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Fadenkonstruktionen</a:t>
            </a:r>
          </a:p>
        </p:txBody>
      </p:sp>
    </p:spTree>
    <p:extLst>
      <p:ext uri="{BB962C8B-B14F-4D97-AF65-F5344CB8AC3E}">
        <p14:creationId xmlns:p14="http://schemas.microsoft.com/office/powerpoint/2010/main" val="123477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EF6A03-F85C-4300-B8A3-CC1D26E8E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62" y="980728"/>
            <a:ext cx="5129009" cy="5053024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Barock: handwerkliche Erzeugung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FD73DED-97F2-4BDE-8F50-C2B4F4A4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276999"/>
          </a:xfrm>
          <a:prstGeom prst="rect">
            <a:avLst/>
          </a:prstGeom>
          <a:noFill/>
          <a:ln w="12700" cmpd="sng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800000"/>
                </a:solidFill>
              </a:rPr>
              <a:t>Prof. Dr. Dörte Haftendorn, Leuphana Universität Lüneburg,               http://www.kurven-erkunden-und-verstehen.de                          Folie </a:t>
            </a:r>
            <a:fld id="{31574ED0-365B-4BC4-BA0B-E977A1A5594F}" type="slidenum">
              <a:rPr lang="de-DE" sz="12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200" dirty="0">
              <a:solidFill>
                <a:srgbClr val="800000"/>
              </a:solidFill>
            </a:endParaRPr>
          </a:p>
        </p:txBody>
      </p:sp>
      <p:pic>
        <p:nvPicPr>
          <p:cNvPr id="9" name="Grafik 8">
            <a:hlinkClick r:id="rId3" action="ppaction://hlinkfile"/>
            <a:extLst>
              <a:ext uri="{FF2B5EF4-FFF2-40B4-BE49-F238E27FC236}">
                <a16:creationId xmlns:a16="http://schemas.microsoft.com/office/drawing/2014/main" id="{5F8A00A4-B37C-4177-9E7D-62D2F9F2C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49" y="5274202"/>
            <a:ext cx="1019175" cy="9810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57F1A97-4701-4503-9AC4-CAAE7D609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0" y="1052736"/>
            <a:ext cx="3371850" cy="2619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41B74EA-4A3A-48AC-BC4B-D37215046E1B}"/>
              </a:ext>
            </a:extLst>
          </p:cNvPr>
          <p:cNvSpPr txBox="1"/>
          <p:nvPr/>
        </p:nvSpPr>
        <p:spPr>
          <a:xfrm>
            <a:off x="7020077" y="987586"/>
            <a:ext cx="210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Animation aus Wikipedia bei Frans van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Schooten</a:t>
            </a:r>
            <a:endParaRPr lang="de-DE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7649F5F-B581-4F59-8D5F-6A18FF78F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2" y="3920610"/>
            <a:ext cx="3563888" cy="24434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ADE870-74CB-4BF0-87E2-00EB09E5C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4901173"/>
            <a:ext cx="2416245" cy="14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Bildschirmpräsentation (4:3)</PresentationFormat>
  <Paragraphs>119</Paragraphs>
  <Slides>18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 Math</vt:lpstr>
      <vt:lpstr>Larissa-Design</vt:lpstr>
      <vt:lpstr>Kurven seit 2000 Jahren</vt:lpstr>
      <vt:lpstr>Griechische Antike   </vt:lpstr>
      <vt:lpstr>Nikomedes, etwas jünger als Apollonius, Ca 200 v.Chr.</vt:lpstr>
      <vt:lpstr>Nikomedes</vt:lpstr>
      <vt:lpstr>Weiterführung im Barock</vt:lpstr>
      <vt:lpstr>Apollonius: Kegelschnitte</vt:lpstr>
      <vt:lpstr>Namensgeheimnis der Kegelschnitte</vt:lpstr>
      <vt:lpstr>Barock: z.B. Frans van Schooten (NL.)</vt:lpstr>
      <vt:lpstr>Barock: handwerkliche Erzeugung</vt:lpstr>
      <vt:lpstr>Sie sehen mehr Ellipsen als Sie glauben!</vt:lpstr>
      <vt:lpstr>Kegelschnitte in unserer Welt</vt:lpstr>
      <vt:lpstr>Kegelschnitte in unserer Welt</vt:lpstr>
      <vt:lpstr>Reflexion an Kurven</vt:lpstr>
      <vt:lpstr>Reflexion an Kreisen</vt:lpstr>
      <vt:lpstr>Doppel-Reflexion am Kreis</vt:lpstr>
      <vt:lpstr>Reflexion an Kreisen</vt:lpstr>
      <vt:lpstr>Königin der Spiralen, die „Gleichwinklige“</vt:lpstr>
      <vt:lpstr>Kurven ohne Ende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209</cp:revision>
  <cp:lastPrinted>2019-04-09T11:28:17Z</cp:lastPrinted>
  <dcterms:created xsi:type="dcterms:W3CDTF">2016-12-01T18:15:31Z</dcterms:created>
  <dcterms:modified xsi:type="dcterms:W3CDTF">2019-04-09T11:46:58Z</dcterms:modified>
</cp:coreProperties>
</file>