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50" r:id="rId17"/>
    <p:sldId id="351" r:id="rId18"/>
    <p:sldId id="352" r:id="rId19"/>
    <p:sldId id="353" r:id="rId20"/>
    <p:sldId id="354" r:id="rId21"/>
    <p:sldId id="356" r:id="rId22"/>
    <p:sldId id="368" r:id="rId23"/>
    <p:sldId id="357" r:id="rId24"/>
    <p:sldId id="358" r:id="rId25"/>
    <p:sldId id="362" r:id="rId26"/>
    <p:sldId id="364" r:id="rId27"/>
    <p:sldId id="360" r:id="rId28"/>
    <p:sldId id="359" r:id="rId29"/>
    <p:sldId id="363" r:id="rId30"/>
    <p:sldId id="367" r:id="rId31"/>
    <p:sldId id="365" r:id="rId32"/>
    <p:sldId id="296" r:id="rId33"/>
    <p:sldId id="333" r:id="rId34"/>
    <p:sldId id="369" r:id="rId35"/>
    <p:sldId id="371" r:id="rId36"/>
    <p:sldId id="370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7EA"/>
    <a:srgbClr val="98795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4" autoAdjust="0"/>
    <p:restoredTop sz="94688" autoAdjust="0"/>
  </p:normalViewPr>
  <p:slideViewPr>
    <p:cSldViewPr>
      <p:cViewPr>
        <p:scale>
          <a:sx n="33" d="100"/>
          <a:sy n="33" d="100"/>
        </p:scale>
        <p:origin x="-581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2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477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42677-90A4-48BE-85E5-0C47963688F6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1D4EA-D33B-4B39-B3DD-5D7660093E4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D4EA-D33B-4B39-B3DD-5D7660093E48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D4EA-D33B-4B39-B3DD-5D7660093E48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3DC75-2458-414F-A91A-10B4C4D89524}" type="datetimeFigureOut">
              <a:rPr lang="de-DE" smtClean="0"/>
              <a:pPr/>
              <a:t>18.11.2017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B4-haecklingen.ggb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B4-haecklingen.ggb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B4-haecklingen.ggb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216-4Kreise-kurve.ggb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hyperlink" Target="B216-4Kreise-kurve.ggb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hyperlink" Target="B216-4Kreise-kurve.gg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hyperlink" Target="B216-4Kreise-kurve.ggb" TargetMode="Externa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2.jpe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inversor-peaucellier.ggb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hyperlink" Target="drachen-kempe.ggb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goslar-huhn.ggb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wattsanlenkung.gg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fussbruecke.gg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fussbruecke.gg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hyperlink" Target="afg7.5-bezier-bernstein-dynamisch.ggb" TargetMode="External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jpeg"/><Relationship Id="rId5" Type="http://schemas.openxmlformats.org/officeDocument/2006/relationships/slide" Target="slide33.xml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8.png"/><Relationship Id="rId9" Type="http://schemas.openxmlformats.org/officeDocument/2006/relationships/hyperlink" Target="bezier_2013.ggb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leitgerade-parabel-ref-spur.ggb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61.jpeg"/><Relationship Id="rId2" Type="http://schemas.openxmlformats.org/officeDocument/2006/relationships/hyperlink" Target="leitkreis-elli-ref-spur.gg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slide" Target="slide33.xml"/><Relationship Id="rId9" Type="http://schemas.openxmlformats.org/officeDocument/2006/relationships/hyperlink" Target="leitkreis-hyperbel-ref-spur.ggb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0"/>
            <a:ext cx="364454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5152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67645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DE" sz="8000" dirty="0" smtClean="0"/>
              <a:t>Klothoiden</a:t>
            </a:r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>und andere Anwendungen von Kurven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1043608" y="2420888"/>
            <a:ext cx="6400800" cy="720080"/>
          </a:xfrm>
        </p:spPr>
        <p:txBody>
          <a:bodyPr/>
          <a:lstStyle/>
          <a:p>
            <a:r>
              <a:rPr lang="de-DE" dirty="0" smtClean="0"/>
              <a:t>Interaktives Erkunden und Verstehen </a:t>
            </a:r>
            <a:endParaRPr lang="de-DE" dirty="0"/>
          </a:p>
        </p:txBody>
      </p:sp>
      <p:pic>
        <p:nvPicPr>
          <p:cNvPr id="7" name="Grafik 6" descr="fussbruec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573016"/>
            <a:ext cx="3567279" cy="2472975"/>
          </a:xfrm>
          <a:prstGeom prst="rect">
            <a:avLst/>
          </a:prstGeom>
        </p:spPr>
      </p:pic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404095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klothoide-p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29540"/>
            <a:ext cx="5309616" cy="49037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rgbClr val="FF0000"/>
                </a:solidFill>
              </a:rPr>
              <a:t>Klothoide</a:t>
            </a:r>
            <a:endParaRPr lang="de-DE" sz="6600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23" y="1124744"/>
            <a:ext cx="3352777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-36512" y="5877272"/>
            <a:ext cx="9337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Die Krümmung wächst linear mit der </a:t>
            </a:r>
            <a:r>
              <a:rPr lang="de-DE" sz="3600" dirty="0" err="1" smtClean="0"/>
              <a:t>Weglänge</a:t>
            </a:r>
            <a:r>
              <a:rPr lang="de-DE" sz="3600" dirty="0" smtClean="0"/>
              <a:t> 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10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klotho-kruemmungs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139952" cy="4031481"/>
          </a:xfrm>
          <a:prstGeom prst="rect">
            <a:avLst/>
          </a:prstGeom>
        </p:spPr>
      </p:pic>
      <p:pic>
        <p:nvPicPr>
          <p:cNvPr id="11" name="Grafik 10" descr="klothoide-schra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4032448" cy="15934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de-DE" sz="7300" dirty="0" smtClean="0">
                <a:solidFill>
                  <a:srgbClr val="FF0000"/>
                </a:solidFill>
              </a:rPr>
              <a:t>Klothoide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" name="Grafik 9" descr="klotho-strassenfuehr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996952"/>
            <a:ext cx="4279402" cy="3522822"/>
          </a:xfrm>
          <a:prstGeom prst="rect">
            <a:avLst/>
          </a:prstGeom>
        </p:spPr>
      </p:pic>
      <p:cxnSp>
        <p:nvCxnSpPr>
          <p:cNvPr id="13" name="Gewinkelte Verbindung 12"/>
          <p:cNvCxnSpPr/>
          <p:nvPr/>
        </p:nvCxnSpPr>
        <p:spPr>
          <a:xfrm rot="16200000" flipH="1">
            <a:off x="3599892" y="3753036"/>
            <a:ext cx="4176464" cy="360040"/>
          </a:xfrm>
          <a:prstGeom prst="bentConnector3">
            <a:avLst>
              <a:gd name="adj1" fmla="val 50000"/>
            </a:avLst>
          </a:prstGeom>
          <a:ln w="635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/>
          <p:cNvCxnSpPr/>
          <p:nvPr/>
        </p:nvCxnSpPr>
        <p:spPr>
          <a:xfrm rot="16200000" flipH="1">
            <a:off x="5580112" y="3501008"/>
            <a:ext cx="3312368" cy="1152128"/>
          </a:xfrm>
          <a:prstGeom prst="bentConnector3">
            <a:avLst>
              <a:gd name="adj1" fmla="val 50000"/>
            </a:avLst>
          </a:prstGeom>
          <a:ln w="508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07504" y="6577607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11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Lüneburg: Ostumgehung B 209 und B4 </a:t>
            </a:r>
            <a:endParaRPr lang="de-DE" dirty="0"/>
          </a:p>
        </p:txBody>
      </p:sp>
      <p:pic>
        <p:nvPicPr>
          <p:cNvPr id="14" name="Grafik 13" descr="B4-haecklin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87692"/>
            <a:ext cx="6914190" cy="5670308"/>
          </a:xfrm>
          <a:prstGeom prst="rect">
            <a:avLst/>
          </a:prstGeom>
        </p:spPr>
      </p:pic>
      <p:pic>
        <p:nvPicPr>
          <p:cNvPr id="15" name="Grafik 14" descr="geogebra3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6165304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209-B4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912768" cy="567812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Lüneburg: Ostumgehung B 209 und B4 </a:t>
            </a:r>
            <a:endParaRPr lang="de-DE" dirty="0"/>
          </a:p>
        </p:txBody>
      </p:sp>
      <p:pic>
        <p:nvPicPr>
          <p:cNvPr id="5" name="Grafik 4" descr="geogebra3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6165304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209-B4-2kre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911302" cy="5654702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Lüneburg: Ostumgehung B 209 und B4 </a:t>
            </a:r>
            <a:endParaRPr lang="de-DE" dirty="0"/>
          </a:p>
        </p:txBody>
      </p:sp>
      <p:pic>
        <p:nvPicPr>
          <p:cNvPr id="7" name="Grafik 6" descr="geogebra3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6165304"/>
            <a:ext cx="474340" cy="47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209-B4-3krei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958665" cy="570573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Lüneburg: Ostumgehung B 209 und B4 </a:t>
            </a:r>
            <a:endParaRPr lang="de-DE" dirty="0"/>
          </a:p>
        </p:txBody>
      </p:sp>
      <p:cxnSp>
        <p:nvCxnSpPr>
          <p:cNvPr id="8" name="Gekrümmte Verbindung 7"/>
          <p:cNvCxnSpPr/>
          <p:nvPr/>
        </p:nvCxnSpPr>
        <p:spPr>
          <a:xfrm>
            <a:off x="3419872" y="2132856"/>
            <a:ext cx="3456384" cy="792088"/>
          </a:xfrm>
          <a:prstGeom prst="curvedConnector3">
            <a:avLst>
              <a:gd name="adj1" fmla="val 135429"/>
            </a:avLst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krümmte Verbindung 21"/>
          <p:cNvCxnSpPr/>
          <p:nvPr/>
        </p:nvCxnSpPr>
        <p:spPr>
          <a:xfrm flipV="1">
            <a:off x="4067944" y="5085184"/>
            <a:ext cx="2304256" cy="1152128"/>
          </a:xfrm>
          <a:prstGeom prst="curvedConnector3">
            <a:avLst>
              <a:gd name="adj1" fmla="val 174836"/>
            </a:avLst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feld 70"/>
          <p:cNvSpPr txBox="1"/>
          <p:nvPr/>
        </p:nvSpPr>
        <p:spPr>
          <a:xfrm>
            <a:off x="6952374" y="1628800"/>
            <a:ext cx="219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Klothoide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6952374" y="6150114"/>
            <a:ext cx="219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Klothoide</a:t>
            </a:r>
            <a:endParaRPr lang="de-DE" sz="4000" dirty="0">
              <a:solidFill>
                <a:srgbClr val="FF0000"/>
              </a:solidFill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7917446" y="3429000"/>
            <a:ext cx="1226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FF00FF"/>
                </a:solidFill>
              </a:rPr>
              <a:t>Kreis</a:t>
            </a:r>
          </a:p>
        </p:txBody>
      </p:sp>
      <p:sp>
        <p:nvSpPr>
          <p:cNvPr id="78" name="Nach unten gekrümmter Pfeil 77"/>
          <p:cNvSpPr/>
          <p:nvPr/>
        </p:nvSpPr>
        <p:spPr>
          <a:xfrm rot="5400000">
            <a:off x="6956118" y="3617198"/>
            <a:ext cx="1216152" cy="640348"/>
          </a:xfrm>
          <a:prstGeom prst="curved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 216, abbiegen nach </a:t>
            </a:r>
            <a:r>
              <a:rPr lang="de-DE" dirty="0" err="1" smtClean="0"/>
              <a:t>Bleckede</a:t>
            </a:r>
            <a:endParaRPr lang="de-DE" dirty="0"/>
          </a:p>
        </p:txBody>
      </p:sp>
      <p:pic>
        <p:nvPicPr>
          <p:cNvPr id="7" name="Grafik 6" descr="Imag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776864" cy="561406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9512" y="4919008"/>
            <a:ext cx="33426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Lüneburg </a:t>
            </a:r>
          </a:p>
          <a:p>
            <a:r>
              <a:rPr lang="de-DE" sz="4000" dirty="0" smtClean="0">
                <a:solidFill>
                  <a:srgbClr val="FF0000"/>
                </a:solidFill>
              </a:rPr>
              <a:t>Industriegebiet</a:t>
            </a:r>
          </a:p>
          <a:p>
            <a:r>
              <a:rPr lang="de-DE" sz="4000" dirty="0" smtClean="0">
                <a:solidFill>
                  <a:srgbClr val="FF0000"/>
                </a:solidFill>
              </a:rPr>
              <a:t>Hafen</a:t>
            </a:r>
          </a:p>
        </p:txBody>
      </p:sp>
      <p:sp>
        <p:nvSpPr>
          <p:cNvPr id="12" name="Rechteckige Legende 11"/>
          <p:cNvSpPr/>
          <p:nvPr/>
        </p:nvSpPr>
        <p:spPr>
          <a:xfrm>
            <a:off x="3779912" y="3789040"/>
            <a:ext cx="3240360" cy="2664296"/>
          </a:xfrm>
          <a:prstGeom prst="wedgeRectCallout">
            <a:avLst>
              <a:gd name="adj1" fmla="val 20908"/>
              <a:gd name="adj2" fmla="val -61912"/>
            </a:avLst>
          </a:prstGeom>
          <a:noFill/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4716016" y="1268760"/>
            <a:ext cx="366651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b="1" dirty="0" smtClean="0">
                <a:solidFill>
                  <a:srgbClr val="FFC000"/>
                </a:solidFill>
              </a:rPr>
              <a:t>schlecht</a:t>
            </a:r>
          </a:p>
          <a:p>
            <a:r>
              <a:rPr lang="de-DE" sz="8000" b="1" dirty="0" smtClean="0">
                <a:solidFill>
                  <a:srgbClr val="FFC000"/>
                </a:solidFill>
              </a:rPr>
              <a:t>gebaut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 216, abbiegen nach </a:t>
            </a:r>
            <a:r>
              <a:rPr lang="de-DE" dirty="0" err="1" smtClean="0"/>
              <a:t>Bleckede</a:t>
            </a:r>
            <a:endParaRPr lang="de-DE" dirty="0"/>
          </a:p>
        </p:txBody>
      </p:sp>
      <p:pic>
        <p:nvPicPr>
          <p:cNvPr id="5" name="Grafik 4" descr="B216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007806"/>
          </a:xfrm>
          <a:prstGeom prst="rect">
            <a:avLst/>
          </a:prstGeom>
        </p:spPr>
      </p:pic>
      <p:pic>
        <p:nvPicPr>
          <p:cNvPr id="9" name="Grafik 8" descr="geogebra30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052736"/>
            <a:ext cx="474340" cy="47434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17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 216, abbiegen nach </a:t>
            </a:r>
            <a:r>
              <a:rPr lang="de-DE" dirty="0" err="1" smtClean="0"/>
              <a:t>Bleckede</a:t>
            </a:r>
            <a:endParaRPr lang="de-DE" dirty="0"/>
          </a:p>
        </p:txBody>
      </p:sp>
      <p:pic>
        <p:nvPicPr>
          <p:cNvPr id="5" name="Grafik 4" descr="B216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007806"/>
          </a:xfrm>
          <a:prstGeom prst="rect">
            <a:avLst/>
          </a:prstGeom>
        </p:spPr>
      </p:pic>
      <p:pic>
        <p:nvPicPr>
          <p:cNvPr id="7" name="Grafik 6" descr="B216-2kre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62441"/>
            <a:ext cx="9144000" cy="5018887"/>
          </a:xfrm>
          <a:prstGeom prst="rect">
            <a:avLst/>
          </a:prstGeom>
        </p:spPr>
      </p:pic>
      <p:pic>
        <p:nvPicPr>
          <p:cNvPr id="8" name="Grafik 7" descr="geogebra30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052736"/>
            <a:ext cx="474340" cy="474340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18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 216, abbiegen nach </a:t>
            </a:r>
            <a:r>
              <a:rPr lang="de-DE" dirty="0" err="1" smtClean="0"/>
              <a:t>Bleckede</a:t>
            </a:r>
            <a:endParaRPr lang="de-DE" dirty="0"/>
          </a:p>
        </p:txBody>
      </p:sp>
      <p:pic>
        <p:nvPicPr>
          <p:cNvPr id="5" name="Grafik 4" descr="B216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007806"/>
          </a:xfrm>
          <a:prstGeom prst="rect">
            <a:avLst/>
          </a:prstGeom>
        </p:spPr>
      </p:pic>
      <p:pic>
        <p:nvPicPr>
          <p:cNvPr id="4" name="Grafik 3" descr="B216-3kre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400"/>
            <a:ext cx="9144000" cy="5028936"/>
          </a:xfrm>
          <a:prstGeom prst="rect">
            <a:avLst/>
          </a:prstGeom>
        </p:spPr>
      </p:pic>
      <p:pic>
        <p:nvPicPr>
          <p:cNvPr id="7" name="Grafik 6" descr="geogebra30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052736"/>
            <a:ext cx="474340" cy="47434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19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4248472" cy="1470025"/>
          </a:xfrm>
        </p:spPr>
        <p:txBody>
          <a:bodyPr>
            <a:noAutofit/>
          </a:bodyPr>
          <a:lstStyle/>
          <a:p>
            <a:r>
              <a:rPr lang="de-DE" sz="4800" dirty="0" smtClean="0"/>
              <a:t>1. Die Klothoide</a:t>
            </a:r>
            <a:endParaRPr lang="de-DE" sz="48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6672"/>
            <a:ext cx="364454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152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2276872"/>
            <a:ext cx="42484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800" dirty="0" smtClean="0">
                <a:latin typeface="+mj-lt"/>
                <a:ea typeface="+mj-ea"/>
                <a:cs typeface="+mj-cs"/>
              </a:rPr>
              <a:t>2</a:t>
            </a:r>
            <a:r>
              <a:rPr kumimoji="0" lang="de-DE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de-DE" sz="4800" dirty="0" smtClean="0">
                <a:latin typeface="+mj-lt"/>
                <a:ea typeface="+mj-ea"/>
                <a:cs typeface="+mj-cs"/>
              </a:rPr>
              <a:t>Technische Realisierungen</a:t>
            </a: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4437112"/>
            <a:ext cx="424847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800" noProof="0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de-DE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de-DE" sz="4800" dirty="0" smtClean="0">
                <a:latin typeface="+mj-lt"/>
                <a:ea typeface="+mj-ea"/>
                <a:cs typeface="+mj-cs"/>
              </a:rPr>
              <a:t>Kurven der </a:t>
            </a:r>
            <a:r>
              <a:rPr lang="de-DE" sz="4800" dirty="0" smtClean="0">
                <a:latin typeface="+mj-lt"/>
                <a:ea typeface="+mj-ea"/>
                <a:cs typeface="+mj-cs"/>
              </a:rPr>
              <a:t>Welt</a:t>
            </a:r>
            <a:endParaRPr kumimoji="0" lang="de-DE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Grafik 9" descr="fussbruec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581128"/>
            <a:ext cx="2736304" cy="1896911"/>
          </a:xfrm>
          <a:prstGeom prst="rect">
            <a:avLst/>
          </a:prstGeom>
        </p:spPr>
      </p:pic>
      <p:pic>
        <p:nvPicPr>
          <p:cNvPr id="11" name="Grafik 10" descr="04wattanlenk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492896"/>
            <a:ext cx="4535424" cy="1502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-252536" y="0"/>
            <a:ext cx="9396536" cy="1700808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Einlenken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FFC000"/>
                </a:solidFill>
              </a:rPr>
              <a:t>raus lenken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>
                <a:solidFill>
                  <a:srgbClr val="0070C0"/>
                </a:solidFill>
              </a:rPr>
              <a:t>nochmal einlenken</a:t>
            </a:r>
            <a:r>
              <a:rPr lang="de-DE" dirty="0" smtClean="0"/>
              <a:t>,  </a:t>
            </a:r>
            <a:r>
              <a:rPr lang="de-DE" dirty="0" smtClean="0">
                <a:solidFill>
                  <a:srgbClr val="92D050"/>
                </a:solidFill>
              </a:rPr>
              <a:t>dann ganz </a:t>
            </a:r>
            <a:r>
              <a:rPr lang="de-DE" dirty="0" err="1" smtClean="0">
                <a:solidFill>
                  <a:srgbClr val="92D050"/>
                </a:solidFill>
              </a:rPr>
              <a:t>rauslenken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5" name="Grafik 4" descr="B216-1kre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007806"/>
          </a:xfrm>
          <a:prstGeom prst="rect">
            <a:avLst/>
          </a:prstGeom>
        </p:spPr>
      </p:pic>
      <p:pic>
        <p:nvPicPr>
          <p:cNvPr id="4" name="Grafik 3" descr="B216-3kre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4400"/>
            <a:ext cx="9144000" cy="5028936"/>
          </a:xfrm>
          <a:prstGeom prst="rect">
            <a:avLst/>
          </a:prstGeom>
        </p:spPr>
      </p:pic>
      <p:pic>
        <p:nvPicPr>
          <p:cNvPr id="7" name="Grafik 6" descr="B216-4kreise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34449"/>
            <a:ext cx="9144000" cy="501888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851920" y="2636912"/>
            <a:ext cx="227979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Oh je!</a:t>
            </a:r>
          </a:p>
          <a:p>
            <a:r>
              <a:rPr lang="de-DE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Oh je!</a:t>
            </a:r>
          </a:p>
        </p:txBody>
      </p:sp>
      <p:pic>
        <p:nvPicPr>
          <p:cNvPr id="9" name="Grafik 8" descr="geogebra30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60648"/>
            <a:ext cx="474340" cy="474340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20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de-DE" sz="7300" dirty="0" smtClean="0">
                <a:solidFill>
                  <a:srgbClr val="FF0000"/>
                </a:solidFill>
              </a:rPr>
              <a:t>Klothoide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6" name="Grafik 5" descr="klothoide-p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-243408"/>
            <a:ext cx="4680520" cy="4322712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2915817" y="3140968"/>
          <a:ext cx="5472608" cy="1938216"/>
        </p:xfrm>
        <a:graphic>
          <a:graphicData uri="http://schemas.openxmlformats.org/presentationml/2006/ole">
            <p:oleObj spid="_x0000_s73730" name="Equation" r:id="rId4" imgW="3047760" imgH="1079280" progId="Equation.DSMT4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2876550" y="4921250"/>
          <a:ext cx="5403850" cy="1936750"/>
        </p:xfrm>
        <a:graphic>
          <a:graphicData uri="http://schemas.openxmlformats.org/presentationml/2006/ole">
            <p:oleObj spid="_x0000_s73731" name="Equation" r:id="rId5" imgW="3009600" imgH="1079280" progId="Equation.DSMT4">
              <p:embed/>
            </p:oleObj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5292080" y="1412776"/>
          <a:ext cx="3351645" cy="576064"/>
        </p:xfrm>
        <a:graphic>
          <a:graphicData uri="http://schemas.openxmlformats.org/presentationml/2006/ole">
            <p:oleObj spid="_x0000_s73732" name="Equation" r:id="rId6" imgW="2438280" imgH="419040" progId="Equation.DSMT4">
              <p:embed/>
            </p:oleObj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5508104" y="1844824"/>
            <a:ext cx="25176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00B050"/>
                </a:solidFill>
              </a:rPr>
              <a:t>Parameter-</a:t>
            </a:r>
          </a:p>
          <a:p>
            <a:r>
              <a:rPr lang="de-DE" sz="4000" dirty="0" err="1" smtClean="0">
                <a:solidFill>
                  <a:srgbClr val="00B050"/>
                </a:solidFill>
              </a:rPr>
              <a:t>darstellung</a:t>
            </a:r>
            <a:endParaRPr lang="de-DE" sz="4000" dirty="0" smtClean="0">
              <a:solidFill>
                <a:srgbClr val="00B050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4355976" y="1628800"/>
            <a:ext cx="936104" cy="0"/>
          </a:xfrm>
          <a:prstGeom prst="straightConnector1">
            <a:avLst/>
          </a:prstGeom>
          <a:ln w="508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0" y="4221088"/>
          <a:ext cx="2268252" cy="648072"/>
        </p:xfrm>
        <a:graphic>
          <a:graphicData uri="http://schemas.openxmlformats.org/presentationml/2006/ole">
            <p:oleObj spid="_x0000_s73733" name="Equation" r:id="rId7" imgW="1155600" imgH="330120" progId="Equation.DSMT4">
              <p:embed/>
            </p:oleObj>
          </a:graphicData>
        </a:graphic>
      </p:graphicFrame>
      <p:sp>
        <p:nvSpPr>
          <p:cNvPr id="17" name="Textfeld 16"/>
          <p:cNvSpPr txBox="1"/>
          <p:nvPr/>
        </p:nvSpPr>
        <p:spPr>
          <a:xfrm>
            <a:off x="0" y="4941168"/>
            <a:ext cx="22044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 smtClean="0">
                <a:solidFill>
                  <a:srgbClr val="FF0000"/>
                </a:solidFill>
              </a:rPr>
              <a:t>klotho</a:t>
            </a:r>
            <a:endParaRPr lang="de-DE" sz="4000" dirty="0" smtClean="0">
              <a:solidFill>
                <a:srgbClr val="FF0000"/>
              </a:solidFill>
            </a:endParaRPr>
          </a:p>
          <a:p>
            <a:r>
              <a:rPr lang="de-DE" sz="4000" dirty="0" smtClean="0">
                <a:solidFill>
                  <a:srgbClr val="FF0000"/>
                </a:solidFill>
              </a:rPr>
              <a:t>= spinnen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21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de-DE" sz="7300" dirty="0" smtClean="0">
                <a:solidFill>
                  <a:srgbClr val="FF0000"/>
                </a:solidFill>
              </a:rPr>
              <a:t>Klothoide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6" name="Grafik 5" descr="klothoide-p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80728" y="0"/>
            <a:ext cx="4679758" cy="4322008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683568" y="5157192"/>
          <a:ext cx="3675568" cy="1301764"/>
        </p:xfrm>
        <a:graphic>
          <a:graphicData uri="http://schemas.openxmlformats.org/presentationml/2006/ole">
            <p:oleObj spid="_x0000_s114690" name="Equation" r:id="rId4" imgW="3047760" imgH="1079280" progId="Equation.DSMT4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220072" y="5373216"/>
          <a:ext cx="2937306" cy="1052736"/>
        </p:xfrm>
        <a:graphic>
          <a:graphicData uri="http://schemas.openxmlformats.org/presentationml/2006/ole">
            <p:oleObj spid="_x0000_s114691" name="Equation" r:id="rId5" imgW="3009600" imgH="1079280" progId="Equation.DSMT4">
              <p:embed/>
            </p:oleObj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2555777" y="476672"/>
          <a:ext cx="2232248" cy="431626"/>
        </p:xfrm>
        <a:graphic>
          <a:graphicData uri="http://schemas.openxmlformats.org/presentationml/2006/ole">
            <p:oleObj spid="_x0000_s114692" name="Equation" r:id="rId6" imgW="2438280" imgH="419040" progId="Equation.DSMT4">
              <p:embed/>
            </p:oleObj>
          </a:graphicData>
        </a:graphic>
      </p:graphicFrame>
      <p:cxnSp>
        <p:nvCxnSpPr>
          <p:cNvPr id="15" name="Gerade Verbindung mit Pfeil 14"/>
          <p:cNvCxnSpPr/>
          <p:nvPr/>
        </p:nvCxnSpPr>
        <p:spPr>
          <a:xfrm flipV="1">
            <a:off x="2123728" y="980728"/>
            <a:ext cx="648072" cy="864096"/>
          </a:xfrm>
          <a:prstGeom prst="straightConnector1">
            <a:avLst/>
          </a:prstGeom>
          <a:ln w="508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22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276872"/>
            <a:ext cx="8000010" cy="290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4695" name="Object 3"/>
          <p:cNvGraphicFramePr>
            <a:graphicFrameLocks noChangeAspect="1"/>
          </p:cNvGraphicFramePr>
          <p:nvPr/>
        </p:nvGraphicFramePr>
        <p:xfrm>
          <a:off x="4644008" y="1412776"/>
          <a:ext cx="3744416" cy="936104"/>
        </p:xfrm>
        <a:graphic>
          <a:graphicData uri="http://schemas.openxmlformats.org/presentationml/2006/ole">
            <p:oleObj spid="_x0000_s114695" name="Equation" r:id="rId8" imgW="162540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92696"/>
            <a:ext cx="19970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lkenförmige Legende 4"/>
          <p:cNvSpPr/>
          <p:nvPr/>
        </p:nvSpPr>
        <p:spPr>
          <a:xfrm>
            <a:off x="0" y="0"/>
            <a:ext cx="5724128" cy="5301208"/>
          </a:xfrm>
          <a:prstGeom prst="cloudCallout">
            <a:avLst>
              <a:gd name="adj1" fmla="val 61223"/>
              <a:gd name="adj2" fmla="val -135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dirty="0" smtClean="0"/>
              <a:t>Keine Straße ohne Klothoide</a:t>
            </a:r>
            <a:endParaRPr lang="de-DE" sz="6600" dirty="0"/>
          </a:p>
        </p:txBody>
      </p:sp>
      <p:sp>
        <p:nvSpPr>
          <p:cNvPr id="8" name="Textfeld 7"/>
          <p:cNvSpPr txBox="1"/>
          <p:nvPr/>
        </p:nvSpPr>
        <p:spPr>
          <a:xfrm>
            <a:off x="5796136" y="3789040"/>
            <a:ext cx="22658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sagt </a:t>
            </a:r>
          </a:p>
          <a:p>
            <a:r>
              <a:rPr lang="de-DE" sz="4000" dirty="0" err="1" smtClean="0">
                <a:solidFill>
                  <a:srgbClr val="FF0000"/>
                </a:solidFill>
              </a:rPr>
              <a:t>Ekkehardt</a:t>
            </a:r>
            <a:endParaRPr lang="de-DE" sz="4000" dirty="0" smtClean="0">
              <a:solidFill>
                <a:srgbClr val="FF0000"/>
              </a:solidFill>
            </a:endParaRPr>
          </a:p>
        </p:txBody>
      </p:sp>
      <p:sp>
        <p:nvSpPr>
          <p:cNvPr id="9" name="Doppelte Welle 8"/>
          <p:cNvSpPr/>
          <p:nvPr/>
        </p:nvSpPr>
        <p:spPr>
          <a:xfrm>
            <a:off x="107504" y="5301208"/>
            <a:ext cx="8964488" cy="1008112"/>
          </a:xfrm>
          <a:prstGeom prst="doubleWave">
            <a:avLst>
              <a:gd name="adj1" fmla="val 12500"/>
              <a:gd name="adj2" fmla="val -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000" dirty="0" smtClean="0"/>
              <a:t>Na, wie viele Klothoiden hatten Sie denn heute schon ?</a:t>
            </a:r>
            <a:endParaRPr lang="de-DE" sz="3000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23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872208"/>
          </a:xfrm>
        </p:spPr>
        <p:txBody>
          <a:bodyPr>
            <a:noAutofit/>
          </a:bodyPr>
          <a:lstStyle/>
          <a:p>
            <a:r>
              <a:rPr lang="de-DE" sz="16600" dirty="0">
                <a:solidFill>
                  <a:schemeClr val="accent2">
                    <a:lumMod val="75000"/>
                  </a:schemeClr>
                </a:solidFill>
              </a:rPr>
              <a:t>Gelenke</a:t>
            </a:r>
          </a:p>
        </p:txBody>
      </p:sp>
      <p:pic>
        <p:nvPicPr>
          <p:cNvPr id="7" name="Grafik 6" descr="04wattanlenk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653136"/>
            <a:ext cx="4535424" cy="1502664"/>
          </a:xfrm>
          <a:prstGeom prst="rect">
            <a:avLst/>
          </a:prstGeom>
        </p:spPr>
      </p:pic>
      <p:pic>
        <p:nvPicPr>
          <p:cNvPr id="8" name="Grafik 7" descr="04watt-peaucell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725144"/>
            <a:ext cx="3275792" cy="1303272"/>
          </a:xfrm>
          <a:prstGeom prst="rect">
            <a:avLst/>
          </a:prstGeom>
        </p:spPr>
      </p:pic>
      <p:pic>
        <p:nvPicPr>
          <p:cNvPr id="9" name="Grafik 8" descr="04gelenke-mit-huh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132856"/>
            <a:ext cx="6709451" cy="2376264"/>
          </a:xfrm>
          <a:prstGeom prst="rect">
            <a:avLst/>
          </a:prstGeom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24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36104"/>
          </a:xfrm>
        </p:spPr>
        <p:txBody>
          <a:bodyPr>
            <a:noAutofit/>
          </a:bodyPr>
          <a:lstStyle/>
          <a:p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Inversor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von </a:t>
            </a:r>
            <a:r>
              <a:rPr lang="de-DE" dirty="0" err="1" smtClean="0">
                <a:solidFill>
                  <a:schemeClr val="accent2">
                    <a:lumMod val="75000"/>
                  </a:schemeClr>
                </a:solidFill>
              </a:rPr>
              <a:t>Peaucellier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 1864 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25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7440" y="1340768"/>
            <a:ext cx="46565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437881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068634"/>
            <a:ext cx="8820472" cy="37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1763688" y="5013176"/>
            <a:ext cx="5892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Kreisbewegung und Geradführung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763688" y="5517232"/>
            <a:ext cx="5037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mit Hilfe der Kreisspiegelung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Picture 3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085184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36104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Drachengelenk von Kempe um 1877 </a:t>
            </a:r>
            <a:endParaRPr lang="de-DE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83568" y="4365104"/>
            <a:ext cx="5892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Kreisbewegung und Geradführung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11560" y="4869160"/>
            <a:ext cx="4830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mit Hilfe ähnlicher Drachen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700808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052736"/>
            <a:ext cx="6197569" cy="342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124744"/>
            <a:ext cx="613277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feld 13"/>
          <p:cNvSpPr txBox="1"/>
          <p:nvPr/>
        </p:nvSpPr>
        <p:spPr>
          <a:xfrm>
            <a:off x="755576" y="5373216"/>
            <a:ext cx="33144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Satz von Kempe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algebraische Kurve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4078412" y="5445125"/>
          <a:ext cx="2509812" cy="1468445"/>
        </p:xfrm>
        <a:graphic>
          <a:graphicData uri="http://schemas.openxmlformats.org/presentationml/2006/ole">
            <p:oleObj spid="_x0000_s110596" name="Equation" r:id="rId8" imgW="1130040" imgH="520560" progId="Equation.DSMT4">
              <p:embed/>
            </p:oleObj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6518538" y="5877272"/>
            <a:ext cx="2625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Stangengelenk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084168" y="2708920"/>
            <a:ext cx="289220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Alfred B. Kempe</a:t>
            </a:r>
          </a:p>
          <a:p>
            <a:pPr algn="r"/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ist auch durch seinen </a:t>
            </a:r>
          </a:p>
          <a:p>
            <a:pPr algn="r"/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Beweisversuch von </a:t>
            </a:r>
          </a:p>
          <a:p>
            <a:pPr algn="r"/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1879 zum </a:t>
            </a:r>
          </a:p>
          <a:p>
            <a:pPr algn="r"/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Vierfarbensatz</a:t>
            </a:r>
          </a:p>
          <a:p>
            <a:pPr algn="r"/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 bekannt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7" y="3284984"/>
            <a:ext cx="553975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84349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68152"/>
          </a:xfrm>
        </p:spPr>
        <p:txBody>
          <a:bodyPr>
            <a:noAutofit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Gelenke in der Mechanik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27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9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00808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251520" y="4725144"/>
            <a:ext cx="2825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Goslar, Bergamt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23528" y="522920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Ritter Ramm, sein Pferd und 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sein König treten vor.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139952" y="2780928"/>
            <a:ext cx="4701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Doppeldrachen von Kempe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28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6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429000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251520" y="0"/>
            <a:ext cx="864096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Lemniskaten-</a:t>
            </a:r>
            <a:r>
              <a:rPr kumimoji="0" lang="de-DE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Anlenkung</a:t>
            </a:r>
            <a:endParaRPr kumimoji="0" lang="de-DE" sz="6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2736"/>
            <a:ext cx="6584156" cy="368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6835163" y="1124744"/>
            <a:ext cx="230883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von 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James Watt, 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Ende 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des 18.Jh.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0" y="4653136"/>
            <a:ext cx="88097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Effekt: Stöße auf das Rad werden durch eine Feder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über Achse und die gezeigte Aufhängung kaum auf 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den Wagen übertragen.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68152"/>
          </a:xfrm>
        </p:spPr>
        <p:txBody>
          <a:bodyPr>
            <a:noAutofit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Kurven in unserer Welt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29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6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861048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fussbruec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84784"/>
            <a:ext cx="5922334" cy="410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Gerade Schiene ---- Kurven -Schiene</a:t>
            </a:r>
            <a:endParaRPr lang="de-DE" dirty="0"/>
          </a:p>
        </p:txBody>
      </p:sp>
      <p:pic>
        <p:nvPicPr>
          <p:cNvPr id="4" name="Grafik 3" descr="20161130_192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68152"/>
          </a:xfrm>
        </p:spPr>
        <p:txBody>
          <a:bodyPr>
            <a:noAutofit/>
          </a:bodyPr>
          <a:lstStyle/>
          <a:p>
            <a:r>
              <a:rPr lang="de-DE" sz="5400" dirty="0" smtClean="0">
                <a:solidFill>
                  <a:schemeClr val="accent2">
                    <a:lumMod val="75000"/>
                  </a:schemeClr>
                </a:solidFill>
              </a:rPr>
              <a:t>Brückenform als Kegelschnitt</a:t>
            </a:r>
            <a:endParaRPr lang="de-DE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30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12776"/>
            <a:ext cx="878146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68152"/>
          </a:xfrm>
        </p:spPr>
        <p:txBody>
          <a:bodyPr>
            <a:noAutofit/>
          </a:bodyPr>
          <a:lstStyle/>
          <a:p>
            <a:r>
              <a:rPr lang="de-DE" sz="6600" dirty="0" smtClean="0">
                <a:solidFill>
                  <a:schemeClr val="accent2">
                    <a:lumMod val="75000"/>
                  </a:schemeClr>
                </a:solidFill>
              </a:rPr>
              <a:t>Hyperbelbrücke</a:t>
            </a:r>
            <a:endParaRPr lang="de-DE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31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6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2656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890403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Meine Bücher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175706"/>
          </a:xfrm>
        </p:spPr>
        <p:txBody>
          <a:bodyPr wrap="square">
            <a:spAutoFit/>
          </a:bodyPr>
          <a:lstStyle/>
          <a:p>
            <a:endParaRPr lang="de-DE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4293096"/>
            <a:ext cx="4790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632" y="1052736"/>
            <a:ext cx="23953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masuv-tit-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1565391" cy="18002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0" y="2132856"/>
            <a:ext cx="2736304" cy="830997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2. Aufl. </a:t>
            </a:r>
          </a:p>
          <a:p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Herbst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2016</a:t>
            </a:r>
            <a:endParaRPr lang="de-DE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652120" y="3501008"/>
            <a:ext cx="3491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soll </a:t>
            </a:r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die </a:t>
            </a:r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Lehrerausbildung</a:t>
            </a:r>
          </a:p>
          <a:p>
            <a:pPr algn="r"/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in Mathematik bereichern.</a:t>
            </a:r>
          </a:p>
          <a:p>
            <a:pPr algn="r"/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Es soll auch für Lehrer </a:t>
            </a:r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sein, </a:t>
            </a:r>
          </a:p>
          <a:p>
            <a:pPr algn="r"/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die </a:t>
            </a:r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mehr „</a:t>
            </a:r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nahrhaftes Futter“ </a:t>
            </a:r>
          </a:p>
          <a:p>
            <a:pPr algn="r"/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für ihre </a:t>
            </a:r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Schüler brauchen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6" name="Grafik 15" descr="kurven-titel-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9704" y="764704"/>
            <a:ext cx="2664296" cy="2664296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0" y="3212976"/>
            <a:ext cx="3131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„Mathe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für alle“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146233" y="5085184"/>
            <a:ext cx="7997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Sehr ausführliche Website mit allen GeoGebra-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Dateien und vollständigen Aufgabenlösungen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</a:t>
            </a:r>
            <a:r>
              <a:rPr lang="de-DE" sz="1400" b="1" dirty="0">
                <a:solidFill>
                  <a:srgbClr val="800000"/>
                </a:solidFill>
              </a:rPr>
              <a:t>,  http</a:t>
            </a:r>
            <a:r>
              <a:rPr lang="de-DE" sz="1400" b="1" dirty="0" smtClean="0">
                <a:solidFill>
                  <a:srgbClr val="800000"/>
                </a:solidFill>
              </a:rPr>
              <a:t>://www.kurven-erkunden-und-verstehen.de</a:t>
            </a:r>
            <a:r>
              <a:rPr lang="de-DE" sz="1400" dirty="0" smtClean="0">
                <a:solidFill>
                  <a:srgbClr val="800000"/>
                </a:solidFill>
              </a:rPr>
              <a:t>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32</a:t>
            </a:fld>
            <a:endParaRPr lang="de-DE" sz="1400" dirty="0">
              <a:solidFill>
                <a:srgbClr val="800000"/>
              </a:solidFill>
            </a:endParaRPr>
          </a:p>
        </p:txBody>
      </p:sp>
      <p:cxnSp>
        <p:nvCxnSpPr>
          <p:cNvPr id="24" name="Gewinkelte Verbindung 23"/>
          <p:cNvCxnSpPr/>
          <p:nvPr/>
        </p:nvCxnSpPr>
        <p:spPr>
          <a:xfrm rot="16200000" flipH="1">
            <a:off x="5472100" y="5697253"/>
            <a:ext cx="936103" cy="720078"/>
          </a:xfrm>
          <a:prstGeom prst="bentConnector3">
            <a:avLst>
              <a:gd name="adj1" fmla="val 50000"/>
            </a:avLst>
          </a:prstGeom>
          <a:ln w="762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2123728" y="5589240"/>
            <a:ext cx="3456384" cy="0"/>
          </a:xfrm>
          <a:prstGeom prst="line">
            <a:avLst/>
          </a:prstGeom>
          <a:ln w="762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</a:p>
        </p:txBody>
      </p:sp>
      <p:sp>
        <p:nvSpPr>
          <p:cNvPr id="16" name="Rechteck 15"/>
          <p:cNvSpPr/>
          <p:nvPr/>
        </p:nvSpPr>
        <p:spPr>
          <a:xfrm>
            <a:off x="1907704" y="4581128"/>
            <a:ext cx="569377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Vielen Dank für Ihre </a:t>
            </a:r>
          </a:p>
          <a:p>
            <a:pPr algn="ctr"/>
            <a:r>
              <a:rPr lang="de-DE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Aufmerksamkeit!</a:t>
            </a:r>
          </a:p>
        </p:txBody>
      </p:sp>
      <p:pic>
        <p:nvPicPr>
          <p:cNvPr id="14" name="Grafik 13" descr="bezier-parabel-ohne-g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1913813" cy="1872208"/>
          </a:xfrm>
          <a:prstGeom prst="rect">
            <a:avLst/>
          </a:prstGeom>
        </p:spPr>
      </p:pic>
      <p:pic>
        <p:nvPicPr>
          <p:cNvPr id="15" name="Grafik 14" descr="bezier-orig-vgl-g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73016"/>
            <a:ext cx="1789176" cy="1109472"/>
          </a:xfrm>
          <a:prstGeom prst="rect">
            <a:avLst/>
          </a:prstGeom>
        </p:spPr>
      </p:pic>
      <p:pic>
        <p:nvPicPr>
          <p:cNvPr id="19" name="Grafik 18" descr="leitgerade-parabel-ref-spur-g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628800"/>
            <a:ext cx="1143000" cy="1182624"/>
          </a:xfrm>
          <a:prstGeom prst="rect">
            <a:avLst/>
          </a:prstGeom>
        </p:spPr>
      </p:pic>
      <p:pic>
        <p:nvPicPr>
          <p:cNvPr id="20" name="Grafik 19" descr="07andalusien-11-16-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556792"/>
            <a:ext cx="4535424" cy="1298448"/>
          </a:xfrm>
          <a:prstGeom prst="rect">
            <a:avLst/>
          </a:prstGeom>
        </p:spPr>
      </p:pic>
      <p:pic>
        <p:nvPicPr>
          <p:cNvPr id="22" name="Grafik 21" descr="07kurpark-nacht-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2924944"/>
            <a:ext cx="4535424" cy="1545336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2555776" y="332656"/>
            <a:ext cx="4496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Connaître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par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reconnaître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179512" y="836712"/>
            <a:ext cx="9027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oder man sieht nur das, wovon man eine Ahnung hat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23528" y="5013176"/>
            <a:ext cx="13347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Bézier-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kurven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164288" y="2924944"/>
            <a:ext cx="1356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Kurven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ohne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Ende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979712" y="0"/>
            <a:ext cx="569377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Haben wir Zeit, </a:t>
            </a:r>
          </a:p>
          <a:p>
            <a:pPr algn="ctr"/>
            <a:r>
              <a:rPr lang="de-DE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noch einmal in den</a:t>
            </a:r>
          </a:p>
          <a:p>
            <a:pPr algn="ctr"/>
            <a:r>
              <a:rPr lang="de-DE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Wundersack </a:t>
            </a:r>
          </a:p>
          <a:p>
            <a:pPr algn="ctr"/>
            <a:r>
              <a:rPr lang="de-DE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zu greifen?</a:t>
            </a:r>
          </a:p>
        </p:txBody>
      </p:sp>
      <p:pic>
        <p:nvPicPr>
          <p:cNvPr id="7" name="Picture 2" descr="C:\Users\User\AppData\Local\Microsoft\Windows\Temporary Internet Files\Content.IE5\Q04KF7P2\Sanduh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396552" y="0"/>
            <a:ext cx="2483768" cy="3259946"/>
          </a:xfrm>
          <a:prstGeom prst="rect">
            <a:avLst/>
          </a:prstGeom>
          <a:noFill/>
        </p:spPr>
      </p:pic>
      <p:pic>
        <p:nvPicPr>
          <p:cNvPr id="9" name="Picture 2" descr="C:\Users\User\AppData\Local\Microsoft\Windows\Temporary Internet Files\Content.IE5\Q04KF7P2\Sanduh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2483768" cy="3259946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0" y="3284984"/>
            <a:ext cx="84816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5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5400" dirty="0" err="1" smtClean="0">
                <a:solidFill>
                  <a:schemeClr val="accent6">
                    <a:lumMod val="50000"/>
                  </a:schemeClr>
                </a:solidFill>
              </a:rPr>
              <a:t>Bèzier</a:t>
            </a:r>
            <a:r>
              <a:rPr lang="de-DE" sz="5400" dirty="0" smtClean="0">
                <a:solidFill>
                  <a:schemeClr val="accent6">
                    <a:lumMod val="50000"/>
                  </a:schemeClr>
                </a:solidFill>
              </a:rPr>
              <a:t>-Kurven</a:t>
            </a:r>
          </a:p>
          <a:p>
            <a:pPr>
              <a:buFont typeface="Arial" pitchFamily="34" charset="0"/>
              <a:buChar char="•"/>
            </a:pPr>
            <a:r>
              <a:rPr lang="de-DE" sz="5400" dirty="0" smtClean="0">
                <a:solidFill>
                  <a:schemeClr val="accent6">
                    <a:lumMod val="50000"/>
                  </a:schemeClr>
                </a:solidFill>
              </a:rPr>
              <a:t> oder</a:t>
            </a:r>
            <a:endParaRPr lang="de-DE" sz="5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5400" dirty="0" smtClean="0">
                <a:solidFill>
                  <a:schemeClr val="accent6">
                    <a:lumMod val="50000"/>
                  </a:schemeClr>
                </a:solidFill>
              </a:rPr>
              <a:t> Reflexion bei Kegelschnitten</a:t>
            </a:r>
            <a:endParaRPr lang="de-DE" sz="5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Interaktive Schaltfläche: Zurückkehren 13">
            <a:hlinkClick r:id="rId3" action="ppaction://hlinksldjump" highlightClick="1"/>
          </p:cNvPr>
          <p:cNvSpPr/>
          <p:nvPr/>
        </p:nvSpPr>
        <p:spPr>
          <a:xfrm>
            <a:off x="8388424" y="5877272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Interaktive Schaltfläche: Ende 14">
            <a:hlinkClick r:id="rId4" action="ppaction://hlinksldjump" highlightClick="1"/>
          </p:cNvPr>
          <p:cNvSpPr/>
          <p:nvPr/>
        </p:nvSpPr>
        <p:spPr>
          <a:xfrm>
            <a:off x="4499992" y="3645024"/>
            <a:ext cx="576064" cy="432048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Interaktive Schaltfläche: Ende 16">
            <a:hlinkClick r:id="rId5" action="ppaction://hlinksldjump" highlightClick="1"/>
          </p:cNvPr>
          <p:cNvSpPr/>
          <p:nvPr/>
        </p:nvSpPr>
        <p:spPr>
          <a:xfrm>
            <a:off x="8316416" y="5229200"/>
            <a:ext cx="576064" cy="432048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35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6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6792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teraktive Schaltfläche: Ende 9">
            <a:hlinkClick r:id="" action="ppaction://hlinkshowjump?jump=lastslide" highlightClick="1"/>
          </p:cNvPr>
          <p:cNvSpPr/>
          <p:nvPr/>
        </p:nvSpPr>
        <p:spPr>
          <a:xfrm>
            <a:off x="8532440" y="5229200"/>
            <a:ext cx="360040" cy="288032"/>
          </a:xfrm>
          <a:prstGeom prst="actionButtonEnd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Interaktive Schaltfläche: Zurückkehren 10">
            <a:hlinkClick r:id="rId5" action="ppaction://hlinksldjump" highlightClick="1"/>
          </p:cNvPr>
          <p:cNvSpPr/>
          <p:nvPr/>
        </p:nvSpPr>
        <p:spPr>
          <a:xfrm>
            <a:off x="8388424" y="5877272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2267744" y="332656"/>
            <a:ext cx="4714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6000" dirty="0" err="1" smtClean="0">
                <a:solidFill>
                  <a:schemeClr val="accent6">
                    <a:lumMod val="50000"/>
                  </a:schemeClr>
                </a:solidFill>
              </a:rPr>
              <a:t>Bèzier</a:t>
            </a:r>
            <a:r>
              <a:rPr lang="de-DE" sz="6000" dirty="0" smtClean="0">
                <a:solidFill>
                  <a:schemeClr val="accent6">
                    <a:lumMod val="50000"/>
                  </a:schemeClr>
                </a:solidFill>
              </a:rPr>
              <a:t>-Kurven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" name="Grafik 18" descr="bezier-parabel-ohne-g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196752"/>
            <a:ext cx="4784533" cy="4680520"/>
          </a:xfrm>
          <a:prstGeom prst="rect">
            <a:avLst/>
          </a:prstGeom>
        </p:spPr>
      </p:pic>
      <p:pic>
        <p:nvPicPr>
          <p:cNvPr id="20" name="Grafik 19" descr="bezier-orig-vgl-g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4365104"/>
            <a:ext cx="3491880" cy="2165323"/>
          </a:xfrm>
          <a:prstGeom prst="rect">
            <a:avLst/>
          </a:prstGeom>
        </p:spPr>
      </p:pic>
      <p:graphicFrame>
        <p:nvGraphicFramePr>
          <p:cNvPr id="21" name="Objekt 20"/>
          <p:cNvGraphicFramePr>
            <a:graphicFrameLocks noChangeAspect="1"/>
          </p:cNvGraphicFramePr>
          <p:nvPr/>
        </p:nvGraphicFramePr>
        <p:xfrm>
          <a:off x="3851920" y="3068960"/>
          <a:ext cx="5063064" cy="1080120"/>
        </p:xfrm>
        <a:graphic>
          <a:graphicData uri="http://schemas.openxmlformats.org/presentationml/2006/ole">
            <p:oleObj spid="_x0000_s116738" name="Equation" r:id="rId8" imgW="6667200" imgH="1422360" progId="Equation.DSMT4">
              <p:embed/>
            </p:oleObj>
          </a:graphicData>
        </a:graphic>
      </p:graphicFrame>
      <p:pic>
        <p:nvPicPr>
          <p:cNvPr id="22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517232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Objekt 23"/>
          <p:cNvGraphicFramePr>
            <a:graphicFrameLocks noChangeAspect="1"/>
          </p:cNvGraphicFramePr>
          <p:nvPr/>
        </p:nvGraphicFramePr>
        <p:xfrm>
          <a:off x="6834088" y="1556792"/>
          <a:ext cx="330200" cy="584200"/>
        </p:xfrm>
        <a:graphic>
          <a:graphicData uri="http://schemas.openxmlformats.org/presentationml/2006/ole">
            <p:oleObj spid="_x0000_s116739" name="Equation" r:id="rId10" imgW="330120" imgH="583920" progId="Equation.DSMT4">
              <p:embed/>
            </p:oleObj>
          </a:graphicData>
        </a:graphic>
      </p:graphicFrame>
      <p:sp>
        <p:nvSpPr>
          <p:cNvPr id="25" name="Textfeld 24"/>
          <p:cNvSpPr txBox="1"/>
          <p:nvPr/>
        </p:nvSpPr>
        <p:spPr>
          <a:xfrm>
            <a:off x="7245147" y="1340768"/>
            <a:ext cx="1898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Bernstein-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Polynome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07504" y="6550223"/>
            <a:ext cx="889248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36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6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49080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Interaktive Schaltfläche: Zurückkehren 10">
            <a:hlinkClick r:id="rId4" action="ppaction://hlinksldjump" highlightClick="1"/>
          </p:cNvPr>
          <p:cNvSpPr/>
          <p:nvPr/>
        </p:nvSpPr>
        <p:spPr>
          <a:xfrm>
            <a:off x="8388424" y="5877272"/>
            <a:ext cx="468560" cy="504056"/>
          </a:xfrm>
          <a:prstGeom prst="actionButtonReturn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85394" y="260648"/>
            <a:ext cx="89586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 smtClean="0">
                <a:solidFill>
                  <a:schemeClr val="accent6">
                    <a:lumMod val="50000"/>
                  </a:schemeClr>
                </a:solidFill>
              </a:rPr>
              <a:t>Reflexion bei Kegelschnitten</a:t>
            </a:r>
            <a:endParaRPr lang="de-DE" sz="6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5714" name="Picture 2" descr="C:\Users\User\Kurven-euv\kurven\00vortraege\MNU-Br\leitkreis-elli-ref-spur-g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268760"/>
            <a:ext cx="3163571" cy="2448272"/>
          </a:xfrm>
          <a:prstGeom prst="rect">
            <a:avLst/>
          </a:prstGeom>
          <a:noFill/>
        </p:spPr>
      </p:pic>
      <p:pic>
        <p:nvPicPr>
          <p:cNvPr id="115715" name="Picture 3" descr="C:\Users\User\Kurven-euv\kurven\00vortraege\MNU-Br\leitgerade-parabel-ref-spur-g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1" y="1340768"/>
            <a:ext cx="2296525" cy="2376264"/>
          </a:xfrm>
          <a:prstGeom prst="rect">
            <a:avLst/>
          </a:prstGeom>
          <a:noFill/>
        </p:spPr>
      </p:pic>
      <p:pic>
        <p:nvPicPr>
          <p:cNvPr id="115716" name="Picture 4" descr="C:\Users\User\Kurven-euv\kurven\00vortraege\MNU-Br\leitkreis-hyperbel-ref-spur-g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7" y="1268760"/>
            <a:ext cx="2529366" cy="2376264"/>
          </a:xfrm>
          <a:prstGeom prst="rect">
            <a:avLst/>
          </a:prstGeom>
          <a:noFill/>
        </p:spPr>
      </p:pic>
      <p:pic>
        <p:nvPicPr>
          <p:cNvPr id="15" name="Picture 3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05064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221088"/>
            <a:ext cx="1174136" cy="95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Kurven-Schiene ist ein Achtelkreis</a:t>
            </a:r>
            <a:endParaRPr lang="de-DE" dirty="0"/>
          </a:p>
        </p:txBody>
      </p:sp>
      <p:pic>
        <p:nvPicPr>
          <p:cNvPr id="4" name="Grafik 3" descr="eisenbahn-k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51622"/>
            <a:ext cx="6120680" cy="5506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Kurven-Schiene ist ein Achtelkreis</a:t>
            </a:r>
            <a:endParaRPr lang="de-DE" dirty="0"/>
          </a:p>
        </p:txBody>
      </p:sp>
      <p:pic>
        <p:nvPicPr>
          <p:cNvPr id="4" name="Grafik 3" descr="eisenbahn-ku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351622"/>
            <a:ext cx="6120680" cy="5506378"/>
          </a:xfrm>
          <a:prstGeom prst="rect">
            <a:avLst/>
          </a:prstGeom>
        </p:spPr>
      </p:pic>
      <p:pic>
        <p:nvPicPr>
          <p:cNvPr id="5" name="Grafik 4" descr="eisenbahn-kre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6168588" cy="5549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96978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lkenförmige Legende 5"/>
          <p:cNvSpPr/>
          <p:nvPr/>
        </p:nvSpPr>
        <p:spPr>
          <a:xfrm>
            <a:off x="3995936" y="980728"/>
            <a:ext cx="4896544" cy="3528392"/>
          </a:xfrm>
          <a:prstGeom prst="cloudCallout">
            <a:avLst>
              <a:gd name="adj1" fmla="val -57367"/>
              <a:gd name="adj2" fmla="val 3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Lenkrad</a:t>
            </a:r>
          </a:p>
          <a:p>
            <a:pPr algn="ctr"/>
            <a:r>
              <a:rPr lang="de-DE" sz="4400" dirty="0" smtClean="0"/>
              <a:t>herumreißen</a:t>
            </a:r>
            <a:endParaRPr lang="de-DE" sz="4000" dirty="0" smtClean="0"/>
          </a:p>
          <a:p>
            <a:pPr algn="ctr"/>
            <a:r>
              <a:rPr lang="de-DE" sz="4000" dirty="0" smtClean="0"/>
              <a:t>???????????</a:t>
            </a:r>
            <a:endParaRPr lang="de-DE" sz="4000" dirty="0"/>
          </a:p>
        </p:txBody>
      </p:sp>
      <p:sp>
        <p:nvSpPr>
          <p:cNvPr id="7" name="Textfeld 6"/>
          <p:cNvSpPr txBox="1"/>
          <p:nvPr/>
        </p:nvSpPr>
        <p:spPr>
          <a:xfrm>
            <a:off x="3203848" y="0"/>
            <a:ext cx="5696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im echten Straßenverkehr: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5152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6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5891865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lkenförmige Legende 5"/>
          <p:cNvSpPr/>
          <p:nvPr/>
        </p:nvSpPr>
        <p:spPr>
          <a:xfrm>
            <a:off x="3995936" y="980728"/>
            <a:ext cx="4896544" cy="1584176"/>
          </a:xfrm>
          <a:prstGeom prst="cloudCallout">
            <a:avLst>
              <a:gd name="adj1" fmla="val -57367"/>
              <a:gd name="adj2" fmla="val 3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Lenkrad</a:t>
            </a:r>
          </a:p>
          <a:p>
            <a:pPr algn="ctr"/>
            <a:r>
              <a:rPr lang="de-DE" sz="3200" dirty="0" smtClean="0"/>
              <a:t>herumreißen</a:t>
            </a:r>
            <a:endParaRPr lang="de-DE" sz="2800" dirty="0" smtClean="0"/>
          </a:p>
          <a:p>
            <a:pPr algn="ctr"/>
            <a:r>
              <a:rPr lang="de-DE" sz="2800" dirty="0" smtClean="0"/>
              <a:t>???????????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3563888" y="3140968"/>
            <a:ext cx="5076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rgbClr val="FF0000"/>
                </a:solidFill>
              </a:rPr>
              <a:t>Klothilde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4400" dirty="0" smtClean="0">
                <a:solidFill>
                  <a:srgbClr val="FF0000"/>
                </a:solidFill>
              </a:rPr>
              <a:t>hilft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03848" y="0"/>
            <a:ext cx="5696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im echten Straßenverkehr: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924944"/>
            <a:ext cx="1872208" cy="29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5152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7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-27384"/>
            <a:ext cx="5904656" cy="5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lkenförmige Legende 5"/>
          <p:cNvSpPr/>
          <p:nvPr/>
        </p:nvSpPr>
        <p:spPr>
          <a:xfrm>
            <a:off x="3995936" y="980728"/>
            <a:ext cx="4896544" cy="1584176"/>
          </a:xfrm>
          <a:prstGeom prst="cloudCallout">
            <a:avLst>
              <a:gd name="adj1" fmla="val -57367"/>
              <a:gd name="adj2" fmla="val 3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Lenkrad</a:t>
            </a:r>
          </a:p>
          <a:p>
            <a:pPr algn="ctr"/>
            <a:r>
              <a:rPr lang="de-DE" sz="3200" dirty="0" smtClean="0"/>
              <a:t>herumreißen</a:t>
            </a:r>
            <a:endParaRPr lang="de-DE" sz="2800" dirty="0" smtClean="0"/>
          </a:p>
          <a:p>
            <a:pPr algn="ctr"/>
            <a:r>
              <a:rPr lang="de-DE" sz="2800" dirty="0" smtClean="0"/>
              <a:t>???????????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3563888" y="3140968"/>
            <a:ext cx="5076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rgbClr val="FF0000"/>
                </a:solidFill>
              </a:rPr>
              <a:t>Klothilde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4400" dirty="0" smtClean="0">
                <a:solidFill>
                  <a:srgbClr val="FF0000"/>
                </a:solidFill>
              </a:rPr>
              <a:t>hilft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03848" y="0"/>
            <a:ext cx="5696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im echten Straßenverkehr: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5152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8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924944"/>
            <a:ext cx="1872208" cy="294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79" y="0"/>
            <a:ext cx="584358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lkenförmige Legende 5"/>
          <p:cNvSpPr/>
          <p:nvPr/>
        </p:nvSpPr>
        <p:spPr>
          <a:xfrm>
            <a:off x="3995936" y="980728"/>
            <a:ext cx="4896544" cy="1584176"/>
          </a:xfrm>
          <a:prstGeom prst="cloudCallout">
            <a:avLst>
              <a:gd name="adj1" fmla="val -57367"/>
              <a:gd name="adj2" fmla="val 3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Lenkrad</a:t>
            </a:r>
          </a:p>
          <a:p>
            <a:pPr algn="ctr"/>
            <a:r>
              <a:rPr lang="de-DE" sz="3200" dirty="0" smtClean="0"/>
              <a:t>herumreißen</a:t>
            </a:r>
            <a:endParaRPr lang="de-DE" sz="2800" dirty="0" smtClean="0"/>
          </a:p>
          <a:p>
            <a:pPr algn="ctr"/>
            <a:r>
              <a:rPr lang="de-DE" sz="2800" dirty="0" smtClean="0"/>
              <a:t>???????????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3528392" y="3140968"/>
            <a:ext cx="50760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 smtClean="0">
                <a:solidFill>
                  <a:srgbClr val="FF0000"/>
                </a:solidFill>
              </a:rPr>
              <a:t>Klothoide</a:t>
            </a:r>
            <a:r>
              <a:rPr lang="de-DE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sz="4400" dirty="0" smtClean="0">
                <a:solidFill>
                  <a:srgbClr val="FF0000"/>
                </a:solidFill>
              </a:rPr>
              <a:t>hilft, sagt</a:t>
            </a:r>
          </a:p>
          <a:p>
            <a:endParaRPr lang="de-DE" sz="4400" dirty="0" smtClean="0">
              <a:solidFill>
                <a:srgbClr val="FF0000"/>
              </a:solidFill>
            </a:endParaRPr>
          </a:p>
          <a:p>
            <a:r>
              <a:rPr lang="de-DE" sz="4400" dirty="0" err="1" smtClean="0">
                <a:solidFill>
                  <a:srgbClr val="FF0000"/>
                </a:solidFill>
              </a:rPr>
              <a:t>Ekkehardt</a:t>
            </a:r>
            <a:endParaRPr lang="de-DE" sz="44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925" y="2780928"/>
            <a:ext cx="19970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004048" y="6165304"/>
            <a:ext cx="253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Ingenieur für Straßenbau</a:t>
            </a:r>
            <a:endParaRPr lang="de-DE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152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</a:t>
            </a:r>
            <a:r>
              <a:rPr lang="de-DE" sz="1400" dirty="0" smtClean="0">
                <a:solidFill>
                  <a:srgbClr val="800000"/>
                </a:solidFill>
              </a:rPr>
              <a:t>://www.kurven-erkunden-und-verstehen.de     </a:t>
            </a:r>
            <a:r>
              <a:rPr lang="de-DE" sz="1400" dirty="0">
                <a:solidFill>
                  <a:srgbClr val="800000"/>
                </a:solidFill>
              </a:rPr>
              <a:t>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9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50800">
          <a:solidFill>
            <a:schemeClr val="accent6">
              <a:lumMod val="50000"/>
            </a:schemeClr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 cmpd="sng">
          <a:solidFill>
            <a:srgbClr val="00B05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3200" dirty="0" smtClean="0">
            <a:solidFill>
              <a:schemeClr val="accent6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840</Words>
  <Application>Microsoft Office PowerPoint</Application>
  <PresentationFormat>Bildschirmpräsentation (4:3)</PresentationFormat>
  <Paragraphs>161</Paragraphs>
  <Slides>36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39" baseType="lpstr">
      <vt:lpstr>Larissa-Design</vt:lpstr>
      <vt:lpstr>Equation</vt:lpstr>
      <vt:lpstr>MathType 6.0 Equation</vt:lpstr>
      <vt:lpstr>Klothoiden   und andere Anwendungen von Kurven</vt:lpstr>
      <vt:lpstr>1. Die Klothoide</vt:lpstr>
      <vt:lpstr>Gerade Schiene ---- Kurven -Schiene</vt:lpstr>
      <vt:lpstr>Kurven-Schiene ist ein Achtelkreis</vt:lpstr>
      <vt:lpstr>Kurven-Schiene ist ein Achtelkreis</vt:lpstr>
      <vt:lpstr>Folie 6</vt:lpstr>
      <vt:lpstr>Folie 7</vt:lpstr>
      <vt:lpstr>Folie 8</vt:lpstr>
      <vt:lpstr>Folie 9</vt:lpstr>
      <vt:lpstr>Klothoide</vt:lpstr>
      <vt:lpstr>                                       Klothoide</vt:lpstr>
      <vt:lpstr>Lüneburg: Ostumgehung B 209 und B4 </vt:lpstr>
      <vt:lpstr>Lüneburg: Ostumgehung B 209 und B4 </vt:lpstr>
      <vt:lpstr>Lüneburg: Ostumgehung B 209 und B4 </vt:lpstr>
      <vt:lpstr>Lüneburg: Ostumgehung B 209 und B4 </vt:lpstr>
      <vt:lpstr>B 216, abbiegen nach Bleckede</vt:lpstr>
      <vt:lpstr>B 216, abbiegen nach Bleckede</vt:lpstr>
      <vt:lpstr>B 216, abbiegen nach Bleckede</vt:lpstr>
      <vt:lpstr>B 216, abbiegen nach Bleckede</vt:lpstr>
      <vt:lpstr>Einlenken, raus lenken, nochmal einlenken,  dann ganz rauslenken</vt:lpstr>
      <vt:lpstr>                                       Klothoide</vt:lpstr>
      <vt:lpstr>                                       Klothoide</vt:lpstr>
      <vt:lpstr>Folie 23</vt:lpstr>
      <vt:lpstr>Gelenke</vt:lpstr>
      <vt:lpstr>Inversor von Peaucellier 1864 </vt:lpstr>
      <vt:lpstr>Drachengelenk von Kempe um 1877 </vt:lpstr>
      <vt:lpstr>Gelenke in der Mechanik</vt:lpstr>
      <vt:lpstr>Folie 28</vt:lpstr>
      <vt:lpstr>Kurven in unserer Welt</vt:lpstr>
      <vt:lpstr>Brückenform als Kegelschnitt</vt:lpstr>
      <vt:lpstr>Hyperbelbrücke</vt:lpstr>
      <vt:lpstr>Meine Bücher</vt:lpstr>
      <vt:lpstr>Folie 33</vt:lpstr>
      <vt:lpstr>Folie 34</vt:lpstr>
      <vt:lpstr>Folie 35</vt:lpstr>
      <vt:lpstr>Folie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Kurven erkunden und verstehen</dc:title>
  <dc:creator>Prof. Dr. Dörte Haftendorn</dc:creator>
  <cp:lastModifiedBy>Prof. Dr. Dörte Haftendorn</cp:lastModifiedBy>
  <cp:revision>67</cp:revision>
  <dcterms:created xsi:type="dcterms:W3CDTF">2015-07-02T07:22:28Z</dcterms:created>
  <dcterms:modified xsi:type="dcterms:W3CDTF">2017-11-19T20:45:55Z</dcterms:modified>
</cp:coreProperties>
</file>