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300" r:id="rId4"/>
    <p:sldId id="303" r:id="rId5"/>
    <p:sldId id="301" r:id="rId6"/>
    <p:sldId id="304" r:id="rId7"/>
    <p:sldId id="306" r:id="rId8"/>
    <p:sldId id="308" r:id="rId9"/>
    <p:sldId id="309" r:id="rId10"/>
    <p:sldId id="310" r:id="rId11"/>
    <p:sldId id="281" r:id="rId12"/>
    <p:sldId id="313" r:id="rId13"/>
    <p:sldId id="314" r:id="rId14"/>
    <p:sldId id="315" r:id="rId15"/>
    <p:sldId id="261" r:id="rId16"/>
    <p:sldId id="296" r:id="rId17"/>
    <p:sldId id="318" r:id="rId18"/>
    <p:sldId id="319" r:id="rId19"/>
    <p:sldId id="333" r:id="rId2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7EA"/>
    <a:srgbClr val="987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4" autoAdjust="0"/>
    <p:restoredTop sz="94688" autoAdjust="0"/>
  </p:normalViewPr>
  <p:slideViewPr>
    <p:cSldViewPr>
      <p:cViewPr varScale="1">
        <p:scale>
          <a:sx n="42" d="100"/>
          <a:sy n="42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1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B121-F579-420F-8E09-4C0B7DD0B6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4E0640-981F-45A4-A1DD-871BD3D4003B}">
      <dgm:prSet phldrT="[Text]"/>
      <dgm:spPr/>
      <dgm:t>
        <a:bodyPr/>
        <a:lstStyle/>
        <a:p>
          <a:r>
            <a:rPr lang="de-DE" dirty="0" smtClean="0"/>
            <a:t>Wie führt man Kurven ein?</a:t>
          </a:r>
          <a:endParaRPr lang="de-DE" dirty="0"/>
        </a:p>
      </dgm:t>
    </dgm:pt>
    <dgm:pt modelId="{B00532EE-6B03-477F-BB66-FC7F7F907F6E}" type="parTrans" cxnId="{1332019B-78B6-4CFF-8CF7-0196A09A7B8A}">
      <dgm:prSet/>
      <dgm:spPr/>
      <dgm:t>
        <a:bodyPr/>
        <a:lstStyle/>
        <a:p>
          <a:endParaRPr lang="de-DE"/>
        </a:p>
      </dgm:t>
    </dgm:pt>
    <dgm:pt modelId="{9D945885-8132-4F8B-8816-0B610B4B5BA8}" type="sibTrans" cxnId="{1332019B-78B6-4CFF-8CF7-0196A09A7B8A}">
      <dgm:prSet/>
      <dgm:spPr/>
      <dgm:t>
        <a:bodyPr/>
        <a:lstStyle/>
        <a:p>
          <a:endParaRPr lang="de-DE"/>
        </a:p>
      </dgm:t>
    </dgm:pt>
    <dgm:pt modelId="{85E085C8-C665-485B-BDDD-D0679F658B7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Wo sind Freiheiten zum Erkunden?</a:t>
          </a:r>
          <a:endParaRPr lang="de-DE" dirty="0"/>
        </a:p>
      </dgm:t>
    </dgm:pt>
    <dgm:pt modelId="{B416DE11-9DA2-4E15-A73F-BAEE705CFC7A}" type="parTrans" cxnId="{CD0862AC-C54A-4F59-B43C-9D70ED695007}">
      <dgm:prSet/>
      <dgm:spPr/>
      <dgm:t>
        <a:bodyPr/>
        <a:lstStyle/>
        <a:p>
          <a:endParaRPr lang="de-DE"/>
        </a:p>
      </dgm:t>
    </dgm:pt>
    <dgm:pt modelId="{012C53E0-126F-4BFB-9F32-98490E87C2CB}" type="sibTrans" cxnId="{CD0862AC-C54A-4F59-B43C-9D70ED695007}">
      <dgm:prSet/>
      <dgm:spPr/>
      <dgm:t>
        <a:bodyPr/>
        <a:lstStyle/>
        <a:p>
          <a:endParaRPr lang="de-DE"/>
        </a:p>
      </dgm:t>
    </dgm:pt>
    <dgm:pt modelId="{CD07D2AD-3BEA-446E-899A-45C00BD8F1A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Was heißt „verstehen“ ?</a:t>
          </a:r>
          <a:endParaRPr lang="de-DE" dirty="0"/>
        </a:p>
      </dgm:t>
    </dgm:pt>
    <dgm:pt modelId="{7FDB0E4C-2EE7-41CC-9772-7893D79CACFF}" type="parTrans" cxnId="{165AA56D-1EAA-4FB9-A2D5-FD2B55B190BA}">
      <dgm:prSet/>
      <dgm:spPr/>
      <dgm:t>
        <a:bodyPr/>
        <a:lstStyle/>
        <a:p>
          <a:endParaRPr lang="de-DE"/>
        </a:p>
      </dgm:t>
    </dgm:pt>
    <dgm:pt modelId="{DE14AA8C-1D3F-4BFB-8AB4-B0A563355494}" type="sibTrans" cxnId="{165AA56D-1EAA-4FB9-A2D5-FD2B55B190BA}">
      <dgm:prSet/>
      <dgm:spPr/>
      <dgm:t>
        <a:bodyPr/>
        <a:lstStyle/>
        <a:p>
          <a:endParaRPr lang="de-DE"/>
        </a:p>
      </dgm:t>
    </dgm:pt>
    <dgm:pt modelId="{98A258C9-D76E-4F63-BAC2-7F139DBD492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Wie ermöglicht man Eigentätigkeit?</a:t>
          </a:r>
          <a:endParaRPr lang="de-DE" dirty="0"/>
        </a:p>
      </dgm:t>
    </dgm:pt>
    <dgm:pt modelId="{FED6225D-3426-47BA-A014-EC970BE0BB75}" type="parTrans" cxnId="{7FDEB255-5295-474E-8C24-80D5107DF0F4}">
      <dgm:prSet/>
      <dgm:spPr/>
      <dgm:t>
        <a:bodyPr/>
        <a:lstStyle/>
        <a:p>
          <a:endParaRPr lang="de-DE"/>
        </a:p>
      </dgm:t>
    </dgm:pt>
    <dgm:pt modelId="{B287FDFA-B141-49B7-9C73-8906DCD66A1E}" type="sibTrans" cxnId="{7FDEB255-5295-474E-8C24-80D5107DF0F4}">
      <dgm:prSet/>
      <dgm:spPr/>
      <dgm:t>
        <a:bodyPr/>
        <a:lstStyle/>
        <a:p>
          <a:endParaRPr lang="de-DE"/>
        </a:p>
      </dgm:t>
    </dgm:pt>
    <dgm:pt modelId="{CD6F6993-EE59-4A5A-B56D-2D96F64FB9C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dirty="0" smtClean="0"/>
            <a:t>Welche Bezüge  gibt es unter den Kurven? </a:t>
          </a:r>
          <a:endParaRPr lang="de-DE" dirty="0"/>
        </a:p>
      </dgm:t>
    </dgm:pt>
    <dgm:pt modelId="{524BEA49-CE93-477F-A137-1BB61A010833}" type="parTrans" cxnId="{35838F13-C160-4527-A2B6-A6A186E99522}">
      <dgm:prSet/>
      <dgm:spPr/>
      <dgm:t>
        <a:bodyPr/>
        <a:lstStyle/>
        <a:p>
          <a:endParaRPr lang="de-DE"/>
        </a:p>
      </dgm:t>
    </dgm:pt>
    <dgm:pt modelId="{633DFCF2-3253-4F6C-A504-A9D5C4A5BA3C}" type="sibTrans" cxnId="{35838F13-C160-4527-A2B6-A6A186E99522}">
      <dgm:prSet/>
      <dgm:spPr/>
      <dgm:t>
        <a:bodyPr/>
        <a:lstStyle/>
        <a:p>
          <a:endParaRPr lang="de-DE"/>
        </a:p>
      </dgm:t>
    </dgm:pt>
    <dgm:pt modelId="{132708F2-0714-4043-B998-2DFA7824F7E0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Welche Werk-zeuge sind hilfreich?  </a:t>
          </a:r>
          <a:endParaRPr lang="de-DE" dirty="0"/>
        </a:p>
      </dgm:t>
    </dgm:pt>
    <dgm:pt modelId="{B6C0F2FE-6969-4B9F-9B41-E6566AEF7DE3}" type="parTrans" cxnId="{BA9367B3-515F-43C3-B462-49977F7BDB43}">
      <dgm:prSet/>
      <dgm:spPr/>
      <dgm:t>
        <a:bodyPr/>
        <a:lstStyle/>
        <a:p>
          <a:endParaRPr lang="de-DE"/>
        </a:p>
      </dgm:t>
    </dgm:pt>
    <dgm:pt modelId="{B59F8D9A-8CE7-454B-A8CD-86C1E0B1CD6A}" type="sibTrans" cxnId="{BA9367B3-515F-43C3-B462-49977F7BDB43}">
      <dgm:prSet/>
      <dgm:spPr/>
      <dgm:t>
        <a:bodyPr/>
        <a:lstStyle/>
        <a:p>
          <a:endParaRPr lang="de-DE"/>
        </a:p>
      </dgm:t>
    </dgm:pt>
    <dgm:pt modelId="{5F51151F-972B-4351-9071-DF8D8B10FFC2}" type="pres">
      <dgm:prSet presAssocID="{719AB121-F579-420F-8E09-4C0B7DD0B6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220F29-73C3-4731-81EC-405D5667B2BE}" type="pres">
      <dgm:prSet presAssocID="{BE4E0640-981F-45A4-A1DD-871BD3D400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08179-830C-4901-97EB-2008C0A26758}" type="pres">
      <dgm:prSet presAssocID="{9D945885-8132-4F8B-8816-0B610B4B5BA8}" presName="sibTrans" presStyleCnt="0"/>
      <dgm:spPr/>
    </dgm:pt>
    <dgm:pt modelId="{4C4E1C2E-07BE-4468-A457-4075FD00DA2B}" type="pres">
      <dgm:prSet presAssocID="{85E085C8-C665-485B-BDDD-D0679F658B73}" presName="node" presStyleLbl="node1" presStyleIdx="1" presStyleCnt="6" custLinFactNeighborX="545" custLinFactNeighborY="-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720351-DBDD-4725-AAF5-75C5E928CC80}" type="pres">
      <dgm:prSet presAssocID="{012C53E0-126F-4BFB-9F32-98490E87C2CB}" presName="sibTrans" presStyleCnt="0"/>
      <dgm:spPr/>
    </dgm:pt>
    <dgm:pt modelId="{BD6574C4-7289-4951-96C7-4C2B6FC7ACA5}" type="pres">
      <dgm:prSet presAssocID="{CD07D2AD-3BEA-446E-899A-45C00BD8F1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7A5232-DD28-497C-B9B0-B0C94ED84171}" type="pres">
      <dgm:prSet presAssocID="{DE14AA8C-1D3F-4BFB-8AB4-B0A563355494}" presName="sibTrans" presStyleCnt="0"/>
      <dgm:spPr/>
    </dgm:pt>
    <dgm:pt modelId="{AB84EAB9-9273-44E1-8D61-0155F8BDFDB4}" type="pres">
      <dgm:prSet presAssocID="{98A258C9-D76E-4F63-BAC2-7F139DBD49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787B5C-847C-4A88-8483-C6E249848735}" type="pres">
      <dgm:prSet presAssocID="{B287FDFA-B141-49B7-9C73-8906DCD66A1E}" presName="sibTrans" presStyleCnt="0"/>
      <dgm:spPr/>
    </dgm:pt>
    <dgm:pt modelId="{B410A7AB-25BB-4290-8A9C-347F1A741B03}" type="pres">
      <dgm:prSet presAssocID="{CD6F6993-EE59-4A5A-B56D-2D96F64FB9C5}" presName="node" presStyleLbl="node1" presStyleIdx="4" presStyleCnt="6" custLinFactNeighborX="2132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E53A3-C54B-48B7-AD4A-191ACF21B7C1}" type="pres">
      <dgm:prSet presAssocID="{633DFCF2-3253-4F6C-A504-A9D5C4A5BA3C}" presName="sibTrans" presStyleCnt="0"/>
      <dgm:spPr/>
    </dgm:pt>
    <dgm:pt modelId="{02A2390B-C41D-4680-AC6E-731637C4F413}" type="pres">
      <dgm:prSet presAssocID="{132708F2-0714-4043-B998-2DFA7824F7E0}" presName="node" presStyleLbl="node1" presStyleIdx="5" presStyleCnt="6" custLinFactNeighborX="2094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D0862AC-C54A-4F59-B43C-9D70ED695007}" srcId="{719AB121-F579-420F-8E09-4C0B7DD0B6C7}" destId="{85E085C8-C665-485B-BDDD-D0679F658B73}" srcOrd="1" destOrd="0" parTransId="{B416DE11-9DA2-4E15-A73F-BAEE705CFC7A}" sibTransId="{012C53E0-126F-4BFB-9F32-98490E87C2CB}"/>
    <dgm:cxn modelId="{78CC84D2-4082-44FF-901C-18FD823DF73C}" type="presOf" srcId="{719AB121-F579-420F-8E09-4C0B7DD0B6C7}" destId="{5F51151F-972B-4351-9071-DF8D8B10FFC2}" srcOrd="0" destOrd="0" presId="urn:microsoft.com/office/officeart/2005/8/layout/default"/>
    <dgm:cxn modelId="{E0BC8BEF-A4EA-4832-ACCC-20D243F6B5DB}" type="presOf" srcId="{132708F2-0714-4043-B998-2DFA7824F7E0}" destId="{02A2390B-C41D-4680-AC6E-731637C4F413}" srcOrd="0" destOrd="0" presId="urn:microsoft.com/office/officeart/2005/8/layout/default"/>
    <dgm:cxn modelId="{BA9367B3-515F-43C3-B462-49977F7BDB43}" srcId="{719AB121-F579-420F-8E09-4C0B7DD0B6C7}" destId="{132708F2-0714-4043-B998-2DFA7824F7E0}" srcOrd="5" destOrd="0" parTransId="{B6C0F2FE-6969-4B9F-9B41-E6566AEF7DE3}" sibTransId="{B59F8D9A-8CE7-454B-A8CD-86C1E0B1CD6A}"/>
    <dgm:cxn modelId="{51A374FF-4A69-4CBD-8B8A-061223717FC1}" type="presOf" srcId="{BE4E0640-981F-45A4-A1DD-871BD3D4003B}" destId="{25220F29-73C3-4731-81EC-405D5667B2BE}" srcOrd="0" destOrd="0" presId="urn:microsoft.com/office/officeart/2005/8/layout/default"/>
    <dgm:cxn modelId="{C7A1159D-00C2-461B-AF12-134402F87759}" type="presOf" srcId="{CD6F6993-EE59-4A5A-B56D-2D96F64FB9C5}" destId="{B410A7AB-25BB-4290-8A9C-347F1A741B03}" srcOrd="0" destOrd="0" presId="urn:microsoft.com/office/officeart/2005/8/layout/default"/>
    <dgm:cxn modelId="{165AA56D-1EAA-4FB9-A2D5-FD2B55B190BA}" srcId="{719AB121-F579-420F-8E09-4C0B7DD0B6C7}" destId="{CD07D2AD-3BEA-446E-899A-45C00BD8F1AB}" srcOrd="2" destOrd="0" parTransId="{7FDB0E4C-2EE7-41CC-9772-7893D79CACFF}" sibTransId="{DE14AA8C-1D3F-4BFB-8AB4-B0A563355494}"/>
    <dgm:cxn modelId="{1332019B-78B6-4CFF-8CF7-0196A09A7B8A}" srcId="{719AB121-F579-420F-8E09-4C0B7DD0B6C7}" destId="{BE4E0640-981F-45A4-A1DD-871BD3D4003B}" srcOrd="0" destOrd="0" parTransId="{B00532EE-6B03-477F-BB66-FC7F7F907F6E}" sibTransId="{9D945885-8132-4F8B-8816-0B610B4B5BA8}"/>
    <dgm:cxn modelId="{7EB61236-3677-4967-ADD9-2328A26FE296}" type="presOf" srcId="{85E085C8-C665-485B-BDDD-D0679F658B73}" destId="{4C4E1C2E-07BE-4468-A457-4075FD00DA2B}" srcOrd="0" destOrd="0" presId="urn:microsoft.com/office/officeart/2005/8/layout/default"/>
    <dgm:cxn modelId="{7FDEB255-5295-474E-8C24-80D5107DF0F4}" srcId="{719AB121-F579-420F-8E09-4C0B7DD0B6C7}" destId="{98A258C9-D76E-4F63-BAC2-7F139DBD492D}" srcOrd="3" destOrd="0" parTransId="{FED6225D-3426-47BA-A014-EC970BE0BB75}" sibTransId="{B287FDFA-B141-49B7-9C73-8906DCD66A1E}"/>
    <dgm:cxn modelId="{C58317A9-5DA1-4D62-9546-22082F6E0AB2}" type="presOf" srcId="{98A258C9-D76E-4F63-BAC2-7F139DBD492D}" destId="{AB84EAB9-9273-44E1-8D61-0155F8BDFDB4}" srcOrd="0" destOrd="0" presId="urn:microsoft.com/office/officeart/2005/8/layout/default"/>
    <dgm:cxn modelId="{FCF84F27-5E39-409C-BAEA-2D310E484A47}" type="presOf" srcId="{CD07D2AD-3BEA-446E-899A-45C00BD8F1AB}" destId="{BD6574C4-7289-4951-96C7-4C2B6FC7ACA5}" srcOrd="0" destOrd="0" presId="urn:microsoft.com/office/officeart/2005/8/layout/default"/>
    <dgm:cxn modelId="{35838F13-C160-4527-A2B6-A6A186E99522}" srcId="{719AB121-F579-420F-8E09-4C0B7DD0B6C7}" destId="{CD6F6993-EE59-4A5A-B56D-2D96F64FB9C5}" srcOrd="4" destOrd="0" parTransId="{524BEA49-CE93-477F-A137-1BB61A010833}" sibTransId="{633DFCF2-3253-4F6C-A504-A9D5C4A5BA3C}"/>
    <dgm:cxn modelId="{AE3057EC-FB69-479D-A342-D1A42D7CEB29}" type="presParOf" srcId="{5F51151F-972B-4351-9071-DF8D8B10FFC2}" destId="{25220F29-73C3-4731-81EC-405D5667B2BE}" srcOrd="0" destOrd="0" presId="urn:microsoft.com/office/officeart/2005/8/layout/default"/>
    <dgm:cxn modelId="{886548C4-3484-4C20-9C42-BA300BA6EE8C}" type="presParOf" srcId="{5F51151F-972B-4351-9071-DF8D8B10FFC2}" destId="{29B08179-830C-4901-97EB-2008C0A26758}" srcOrd="1" destOrd="0" presId="urn:microsoft.com/office/officeart/2005/8/layout/default"/>
    <dgm:cxn modelId="{83CE9E21-B69D-479F-B4A7-2EA9C179E352}" type="presParOf" srcId="{5F51151F-972B-4351-9071-DF8D8B10FFC2}" destId="{4C4E1C2E-07BE-4468-A457-4075FD00DA2B}" srcOrd="2" destOrd="0" presId="urn:microsoft.com/office/officeart/2005/8/layout/default"/>
    <dgm:cxn modelId="{8F1AE401-5BDC-4708-B916-D4EA249BFE1C}" type="presParOf" srcId="{5F51151F-972B-4351-9071-DF8D8B10FFC2}" destId="{00720351-DBDD-4725-AAF5-75C5E928CC80}" srcOrd="3" destOrd="0" presId="urn:microsoft.com/office/officeart/2005/8/layout/default"/>
    <dgm:cxn modelId="{FD9044F6-1419-44F6-B8FD-9BF259E63543}" type="presParOf" srcId="{5F51151F-972B-4351-9071-DF8D8B10FFC2}" destId="{BD6574C4-7289-4951-96C7-4C2B6FC7ACA5}" srcOrd="4" destOrd="0" presId="urn:microsoft.com/office/officeart/2005/8/layout/default"/>
    <dgm:cxn modelId="{659C9062-182A-45BB-A6DE-5652E7947BFF}" type="presParOf" srcId="{5F51151F-972B-4351-9071-DF8D8B10FFC2}" destId="{7F7A5232-DD28-497C-B9B0-B0C94ED84171}" srcOrd="5" destOrd="0" presId="urn:microsoft.com/office/officeart/2005/8/layout/default"/>
    <dgm:cxn modelId="{0BB6EE51-6453-4B1F-AFB9-D821D764E451}" type="presParOf" srcId="{5F51151F-972B-4351-9071-DF8D8B10FFC2}" destId="{AB84EAB9-9273-44E1-8D61-0155F8BDFDB4}" srcOrd="6" destOrd="0" presId="urn:microsoft.com/office/officeart/2005/8/layout/default"/>
    <dgm:cxn modelId="{4AC4F4A4-51FB-4070-A72C-8E7915E1B606}" type="presParOf" srcId="{5F51151F-972B-4351-9071-DF8D8B10FFC2}" destId="{07787B5C-847C-4A88-8483-C6E249848735}" srcOrd="7" destOrd="0" presId="urn:microsoft.com/office/officeart/2005/8/layout/default"/>
    <dgm:cxn modelId="{EC025DA5-96B5-4814-B040-0CC78020EE83}" type="presParOf" srcId="{5F51151F-972B-4351-9071-DF8D8B10FFC2}" destId="{B410A7AB-25BB-4290-8A9C-347F1A741B03}" srcOrd="8" destOrd="0" presId="urn:microsoft.com/office/officeart/2005/8/layout/default"/>
    <dgm:cxn modelId="{08D20249-4000-4D33-B1EA-0A2378D8206C}" type="presParOf" srcId="{5F51151F-972B-4351-9071-DF8D8B10FFC2}" destId="{88BE53A3-C54B-48B7-AD4A-191ACF21B7C1}" srcOrd="9" destOrd="0" presId="urn:microsoft.com/office/officeart/2005/8/layout/default"/>
    <dgm:cxn modelId="{2AA4822E-E278-4184-BFE3-F5FC5373902E}" type="presParOf" srcId="{5F51151F-972B-4351-9071-DF8D8B10FFC2}" destId="{02A2390B-C41D-4680-AC6E-731637C4F413}" srcOrd="10" destOrd="0" presId="urn:microsoft.com/office/officeart/2005/8/layout/default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20F29-73C3-4731-81EC-405D5667B2BE}">
      <dsp:nvSpPr>
        <dsp:cNvPr id="0" name=""/>
        <dsp:cNvSpPr/>
      </dsp:nvSpPr>
      <dsp:spPr>
        <a:xfrm>
          <a:off x="0" y="659323"/>
          <a:ext cx="2475274" cy="14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führt man Kurven ein?</a:t>
          </a:r>
          <a:endParaRPr lang="de-DE" sz="2800" kern="1200" dirty="0"/>
        </a:p>
      </dsp:txBody>
      <dsp:txXfrm>
        <a:off x="0" y="659323"/>
        <a:ext cx="2475274" cy="1485165"/>
      </dsp:txXfrm>
    </dsp:sp>
    <dsp:sp modelId="{4C4E1C2E-07BE-4468-A457-4075FD00DA2B}">
      <dsp:nvSpPr>
        <dsp:cNvPr id="0" name=""/>
        <dsp:cNvSpPr/>
      </dsp:nvSpPr>
      <dsp:spPr>
        <a:xfrm>
          <a:off x="2736292" y="648065"/>
          <a:ext cx="2475274" cy="14851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Wo sind Freiheiten zum Erkunden?</a:t>
          </a:r>
          <a:endParaRPr lang="de-DE" sz="2800" kern="1200" dirty="0"/>
        </a:p>
      </dsp:txBody>
      <dsp:txXfrm>
        <a:off x="2736292" y="648065"/>
        <a:ext cx="2475274" cy="1485165"/>
      </dsp:txXfrm>
    </dsp:sp>
    <dsp:sp modelId="{BD6574C4-7289-4951-96C7-4C2B6FC7ACA5}">
      <dsp:nvSpPr>
        <dsp:cNvPr id="0" name=""/>
        <dsp:cNvSpPr/>
      </dsp:nvSpPr>
      <dsp:spPr>
        <a:xfrm>
          <a:off x="5445604" y="659323"/>
          <a:ext cx="2475274" cy="148516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Was heißt „verstehen“ ?</a:t>
          </a:r>
          <a:endParaRPr lang="de-DE" sz="2800" kern="1200" dirty="0"/>
        </a:p>
      </dsp:txBody>
      <dsp:txXfrm>
        <a:off x="5445604" y="659323"/>
        <a:ext cx="2475274" cy="1485165"/>
      </dsp:txXfrm>
    </dsp:sp>
    <dsp:sp modelId="{AB84EAB9-9273-44E1-8D61-0155F8BDFDB4}">
      <dsp:nvSpPr>
        <dsp:cNvPr id="0" name=""/>
        <dsp:cNvSpPr/>
      </dsp:nvSpPr>
      <dsp:spPr>
        <a:xfrm>
          <a:off x="0" y="2392015"/>
          <a:ext cx="2475274" cy="148516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ermöglicht man Eigentätigkeit?</a:t>
          </a:r>
          <a:endParaRPr lang="de-DE" sz="2800" kern="1200" dirty="0"/>
        </a:p>
      </dsp:txBody>
      <dsp:txXfrm>
        <a:off x="0" y="2392015"/>
        <a:ext cx="2475274" cy="1485165"/>
      </dsp:txXfrm>
    </dsp:sp>
    <dsp:sp modelId="{B410A7AB-25BB-4290-8A9C-347F1A741B03}">
      <dsp:nvSpPr>
        <dsp:cNvPr id="0" name=""/>
        <dsp:cNvSpPr/>
      </dsp:nvSpPr>
      <dsp:spPr>
        <a:xfrm>
          <a:off x="2775575" y="2367733"/>
          <a:ext cx="2475274" cy="148516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Bezüge  gibt es unter den Kurven? </a:t>
          </a:r>
          <a:endParaRPr lang="de-DE" sz="2800" kern="1200" dirty="0"/>
        </a:p>
      </dsp:txBody>
      <dsp:txXfrm>
        <a:off x="2775575" y="2367733"/>
        <a:ext cx="2475274" cy="1485165"/>
      </dsp:txXfrm>
    </dsp:sp>
    <dsp:sp modelId="{02A2390B-C41D-4680-AC6E-731637C4F413}">
      <dsp:nvSpPr>
        <dsp:cNvPr id="0" name=""/>
        <dsp:cNvSpPr/>
      </dsp:nvSpPr>
      <dsp:spPr>
        <a:xfrm>
          <a:off x="5445605" y="2367733"/>
          <a:ext cx="2475274" cy="148516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Werk-zeuge sind hilfreich?  </a:t>
          </a:r>
          <a:endParaRPr lang="de-DE" sz="2800" kern="1200" dirty="0"/>
        </a:p>
      </dsp:txBody>
      <dsp:txXfrm>
        <a:off x="5445605" y="2367733"/>
        <a:ext cx="2475274" cy="148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71C24-04D6-44B5-B143-5BFD2C1F1D43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C3246-1F01-4BAA-A6A9-CCBC6EFF7BE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DC75-2458-414F-A91A-10B4C4D89524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gif"/><Relationship Id="rId5" Type="http://schemas.openxmlformats.org/officeDocument/2006/relationships/hyperlink" Target="stropho-als-cisso-jena-geo-geo.ggb" TargetMode="External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3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produkt3D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rodukt3D.g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tropho-4-konstr.gg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0.png"/><Relationship Id="rId7" Type="http://schemas.openxmlformats.org/officeDocument/2006/relationships/hyperlink" Target="stropho-4-konstr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png"/><Relationship Id="rId7" Type="http://schemas.openxmlformats.org/officeDocument/2006/relationships/hyperlink" Target="stropho-orig-pol-kart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hyperlink" Target="stropho-vergeich-ani.ggb" TargetMode="External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stropho-als-cisso-pol-kart.ggb" TargetMode="External"/><Relationship Id="rId5" Type="http://schemas.openxmlformats.org/officeDocument/2006/relationships/image" Target="../media/image6.gif"/><Relationship Id="rId4" Type="http://schemas.openxmlformats.org/officeDocument/2006/relationships/hyperlink" Target="stropho-vergeich-ani.ggb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6.gif"/><Relationship Id="rId4" Type="http://schemas.openxmlformats.org/officeDocument/2006/relationships/hyperlink" Target="stropho-4-konstr.gg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topho-konstr-4-jena.ggb" TargetMode="Externa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trisektrix-edel.ggb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02831"/>
            <a:ext cx="8136904" cy="2554545"/>
          </a:xfrm>
        </p:spPr>
        <p:txBody>
          <a:bodyPr wrap="square">
            <a:spAutoFit/>
          </a:bodyPr>
          <a:lstStyle/>
          <a:p>
            <a:r>
              <a:rPr lang="de-DE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Kurven erkunden und verstehen</a:t>
            </a:r>
            <a:endParaRPr lang="de-DE" sz="8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95536" y="2348880"/>
            <a:ext cx="8424936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467544" y="5157192"/>
            <a:ext cx="7992888" cy="1152128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Vielfältige Argumente und eigenes Erkunden  von Klasse 8 bis zum 8. Semester</a:t>
            </a:r>
            <a:endParaRPr lang="de-DE" dirty="0"/>
          </a:p>
        </p:txBody>
      </p:sp>
      <p:pic>
        <p:nvPicPr>
          <p:cNvPr id="18" name="Grafik 17" descr="stropho-vergeich-ani-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2804160" cy="2537460"/>
          </a:xfrm>
          <a:prstGeom prst="rect">
            <a:avLst/>
          </a:prstGeom>
        </p:spPr>
      </p:pic>
      <p:pic>
        <p:nvPicPr>
          <p:cNvPr id="19" name="Grafik 18" descr="stropho-vergeich-ani-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0888"/>
            <a:ext cx="3070860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16" y="1196752"/>
            <a:ext cx="4521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kurven-alle-ciss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5363"/>
            <a:ext cx="3240360" cy="31556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2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980728"/>
            <a:ext cx="883920" cy="71628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6258" name="Equation" r:id="rId7" imgW="9014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051720" y="5949280"/>
            <a:ext cx="7208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Die Strophoide ist eine spezielle </a:t>
            </a:r>
            <a:r>
              <a:rPr lang="de-DE" sz="3200" b="1" dirty="0" smtClean="0">
                <a:solidFill>
                  <a:srgbClr val="F747EA"/>
                </a:solidFill>
              </a:rPr>
              <a:t>Cissoide.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076056" y="3356992"/>
            <a:ext cx="3681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rgbClr val="C0000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C00000"/>
                </a:solidFill>
              </a:rPr>
              <a:t>rot</a:t>
            </a: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=</a:t>
            </a:r>
            <a:r>
              <a:rPr lang="de-DE" sz="5400" dirty="0" err="1" smtClean="0">
                <a:solidFill>
                  <a:srgbClr val="0070C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0070C0"/>
                </a:solidFill>
              </a:rPr>
              <a:t>blau</a:t>
            </a:r>
            <a:r>
              <a:rPr lang="de-DE" sz="5400" dirty="0" err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de-DE" sz="5400" dirty="0" err="1" smtClean="0">
                <a:solidFill>
                  <a:srgbClr val="00B050"/>
                </a:solidFill>
              </a:rPr>
              <a:t>r</a:t>
            </a:r>
            <a:r>
              <a:rPr lang="de-DE" sz="5400" baseline="-25000" dirty="0" err="1" smtClean="0">
                <a:solidFill>
                  <a:srgbClr val="00B050"/>
                </a:solidFill>
              </a:rPr>
              <a:t>grün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660232" y="1916832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 smtClean="0">
                <a:solidFill>
                  <a:srgbClr val="F747EA"/>
                </a:solidFill>
              </a:rPr>
              <a:t>Cissoiden</a:t>
            </a:r>
            <a:endParaRPr lang="de-DE" sz="4000" b="1" dirty="0" smtClean="0">
              <a:solidFill>
                <a:srgbClr val="F747EA"/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4716016" y="4365104"/>
          <a:ext cx="4114800" cy="965200"/>
        </p:xfrm>
        <a:graphic>
          <a:graphicData uri="http://schemas.openxmlformats.org/presentationml/2006/ole">
            <p:oleObj spid="_x0000_s96260" name="Equation" r:id="rId8" imgW="4114800" imgH="96516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4797152"/>
            <a:ext cx="44428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und diese Polargleichung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passt zu 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1547664" y="5373216"/>
          <a:ext cx="3820214" cy="576064"/>
        </p:xfrm>
        <a:graphic>
          <a:graphicData uri="http://schemas.openxmlformats.org/presentationml/2006/ole">
            <p:oleObj spid="_x0000_s96261" name="Equation" r:id="rId9" imgW="3200400" imgH="482400" progId="Equation.DSMT4">
              <p:embed/>
            </p:oleObj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5436096" y="5373216"/>
            <a:ext cx="327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der verschobenen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0" y="5877272"/>
            <a:ext cx="202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Strophoide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kurven-alle-ciss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594995" cy="3501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Cissoide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619672" y="1556792"/>
          <a:ext cx="838200" cy="431800"/>
        </p:xfrm>
        <a:graphic>
          <a:graphicData uri="http://schemas.openxmlformats.org/presentationml/2006/ole">
            <p:oleObj spid="_x0000_s8194" name="Equation" r:id="rId4" imgW="838080" imgH="43164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187624" y="3429000"/>
          <a:ext cx="266700" cy="355600"/>
        </p:xfrm>
        <a:graphic>
          <a:graphicData uri="http://schemas.openxmlformats.org/presentationml/2006/ole">
            <p:oleObj spid="_x0000_s8195" name="Equation" r:id="rId5" imgW="266400" imgH="355320" progId="Equation.DSMT4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139952" y="5445224"/>
          <a:ext cx="4592638" cy="647700"/>
        </p:xfrm>
        <a:graphic>
          <a:graphicData uri="http://schemas.openxmlformats.org/presentationml/2006/ole">
            <p:oleObj spid="_x0000_s8196" name="Equation" r:id="rId6" imgW="3060360" imgH="43164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971600" y="4293096"/>
          <a:ext cx="736600" cy="431800"/>
        </p:xfrm>
        <a:graphic>
          <a:graphicData uri="http://schemas.openxmlformats.org/presentationml/2006/ole">
            <p:oleObj spid="_x0000_s8197" name="Equation" r:id="rId7" imgW="736560" imgH="431640" progId="Equation.DSMT4">
              <p:embed/>
            </p:oleObj>
          </a:graphicData>
        </a:graphic>
      </p:graphicFrame>
      <p:pic>
        <p:nvPicPr>
          <p:cNvPr id="14" name="Grafik 13" descr="kurven-standard-cisso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7231" y="476672"/>
            <a:ext cx="2707217" cy="23042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672408" y="3287886"/>
            <a:ext cx="558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1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Zweite 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3667125" y="1989138"/>
          <a:ext cx="774700" cy="431800"/>
        </p:xfrm>
        <a:graphic>
          <a:graphicData uri="http://schemas.openxmlformats.org/presentationml/2006/ole">
            <p:oleObj spid="_x0000_s8198" name="Equation" r:id="rId9" imgW="774360" imgH="431640" progId="Equation.DSMT4">
              <p:embed/>
            </p:oleObj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3686887" y="4365104"/>
            <a:ext cx="513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Fahrstrahl schneidet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31640" y="4797152"/>
            <a:ext cx="608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Vektor QE an O anhängen ergibt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2790"/>
            <a:ext cx="35496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1052736"/>
          <a:ext cx="4724400" cy="508000"/>
        </p:xfrm>
        <a:graphic>
          <a:graphicData uri="http://schemas.openxmlformats.org/presentationml/2006/ole">
            <p:oleObj spid="_x0000_s107522" name="Equation" r:id="rId4" imgW="4724280" imgH="50796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563888" y="2420888"/>
          <a:ext cx="4749800" cy="508000"/>
        </p:xfrm>
        <a:graphic>
          <a:graphicData uri="http://schemas.openxmlformats.org/presentationml/2006/ole">
            <p:oleObj spid="_x0000_s107523" name="Equation" r:id="rId5" imgW="4749480" imgH="50796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07704" y="5661248"/>
          <a:ext cx="6921500" cy="508000"/>
        </p:xfrm>
        <a:graphic>
          <a:graphicData uri="http://schemas.openxmlformats.org/presentationml/2006/ole">
            <p:oleObj spid="_x0000_s107524" name="Equation" r:id="rId6" imgW="6921360" imgH="5079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491880" y="15567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Der Graph der Produktkurve  ist die Vereinigung der Punkte der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</a:rPr>
              <a:t>Faktorkurven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067944" y="3068960"/>
            <a:ext cx="5076056" cy="864096"/>
          </a:xfrm>
          <a:prstGeom prst="cloudCallout">
            <a:avLst>
              <a:gd name="adj1" fmla="val 29772"/>
              <a:gd name="adj2" fmla="val -7505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Wenn hier keine 0 steht?</a:t>
            </a:r>
          </a:p>
        </p:txBody>
      </p:sp>
      <p:sp>
        <p:nvSpPr>
          <p:cNvPr id="17" name="Wolkenförmige Legende 16"/>
          <p:cNvSpPr/>
          <p:nvPr/>
        </p:nvSpPr>
        <p:spPr>
          <a:xfrm>
            <a:off x="2843808" y="4077072"/>
            <a:ext cx="6300192" cy="1332728"/>
          </a:xfrm>
          <a:prstGeom prst="cloudCallout">
            <a:avLst>
              <a:gd name="adj1" fmla="val -59234"/>
              <a:gd name="adj2" fmla="val 7536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Dann hilft die  3D-Dar-stellung  beim Verstehen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541560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7" action="ppaction://hlinkfile"/>
              </a:rPr>
              <a:t>produkt3D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produkt-3D-in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403992" cy="4896544"/>
          </a:xfrm>
          <a:prstGeom prst="rect">
            <a:avLst/>
          </a:prstGeom>
        </p:spPr>
      </p:pic>
      <p:pic>
        <p:nvPicPr>
          <p:cNvPr id="7" name="Grafik 6" descr="produkt-3D-in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3969774" cy="46805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84" y="5589240"/>
            <a:ext cx="196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produkt3D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7864" y="5589240"/>
            <a:ext cx="538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drei Fenstern in GeoGebra!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3D-Darstellungen anderer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kurven-standard-konc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934828" cy="2497988"/>
          </a:xfrm>
          <a:prstGeom prst="rect">
            <a:avLst/>
          </a:prstGeom>
        </p:spPr>
      </p:pic>
      <p:pic>
        <p:nvPicPr>
          <p:cNvPr id="7" name="Grafik 6" descr="konchoide3D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4704"/>
            <a:ext cx="5715000" cy="3665220"/>
          </a:xfrm>
          <a:prstGeom prst="rect">
            <a:avLst/>
          </a:prstGeom>
        </p:spPr>
      </p:pic>
      <p:pic>
        <p:nvPicPr>
          <p:cNvPr id="8" name="Grafik 7" descr="konchoide3D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3645024"/>
            <a:ext cx="4762500" cy="26060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97986" y="4221088"/>
            <a:ext cx="4854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Durch Schnitte in anderer Höhe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bilden sich Kurvenfamilien.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82452" y="5229200"/>
            <a:ext cx="378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Doch manchmal kommt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es anders als man denkt.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501008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Kurven, alles ist mit allem verwoben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7" name="Diagramm 16"/>
          <p:cNvGraphicFramePr/>
          <p:nvPr/>
        </p:nvGraphicFramePr>
        <p:xfrm>
          <a:off x="611560" y="1484784"/>
          <a:ext cx="79208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5220F29-73C3-4731-81EC-405D5667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C4E1C2E-07BE-4468-A457-4075FD00D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6574C4-7289-4951-96C7-4C2B6FC7A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B84EAB9-9273-44E1-8D61-0155F8BD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10A7AB-25BB-4290-8A9C-347F1A741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2A2390B-C41D-4680-AC6E-731637C4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Meine Bücher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75706"/>
          </a:xfrm>
        </p:spPr>
        <p:txBody>
          <a:bodyPr wrap="square">
            <a:spAutoFit/>
          </a:bodyPr>
          <a:lstStyle/>
          <a:p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2395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masuv-tit-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565391" cy="18002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2132856"/>
            <a:ext cx="2736304" cy="830997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2. Aufl.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Herbst 2015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067944" y="980728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Dieses Buch war für  „alle“, Vor-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</a:rPr>
              <a:t>lesung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 für alle unsere 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</a:rPr>
              <a:t>Erstis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1500 Studierende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aller Fächer.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600 farbige Bilder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Zumeist mit GeoGebra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4747" y="4149080"/>
            <a:ext cx="89792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Mein neues Buch  „</a:t>
            </a:r>
            <a:r>
              <a:rPr lang="de-DE" sz="3200" dirty="0" smtClean="0">
                <a:solidFill>
                  <a:srgbClr val="FF0000"/>
                </a:solidFill>
              </a:rPr>
              <a:t>Kurven erkunden und verstehen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soll die Lehrerausbildung in Mathematik bereichern.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Es soll auch für Lehrer sein, die mehr „nahrhaftes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Futter“ für ihre Schüler brauchen.</a:t>
            </a:r>
          </a:p>
        </p:txBody>
      </p:sp>
      <p:pic>
        <p:nvPicPr>
          <p:cNvPr id="16" name="Grafik 15" descr="kurven-titel-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052736"/>
            <a:ext cx="2664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Diagnose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98072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leidet an </a:t>
            </a:r>
            <a:r>
              <a:rPr lang="de-DE" sz="4400" b="1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akuter Magersucht.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1520" y="3068960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ist schon so schlapp und kraftlos geworden, dass sie die jungen Menschen nicht </a:t>
            </a:r>
            <a:r>
              <a:rPr lang="de-DE" sz="4400" dirty="0" err="1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durch‘s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 Studium tragen kann.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8" name="Wolke 7"/>
          <p:cNvSpPr/>
          <p:nvPr/>
        </p:nvSpPr>
        <p:spPr>
          <a:xfrm rot="20837275">
            <a:off x="74132" y="226476"/>
            <a:ext cx="2160240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DENN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Wege zur Heilung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0" y="836712"/>
            <a:ext cx="88483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Verleugnen wir nicht die Kraft der Mathematik, die in</a:t>
            </a:r>
          </a:p>
          <a:p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 der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Verlässlichkeit bewiesener Aussagen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liegt.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Wie müssen eine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vielfältige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Mathematik ermöglichen,</a:t>
            </a:r>
          </a:p>
          <a:p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in der Lernende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selbst 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etwas vermuten und behaupten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 und dann lernen, </a:t>
            </a:r>
            <a:r>
              <a:rPr lang="de-DE" sz="3000" b="1" dirty="0" smtClean="0">
                <a:solidFill>
                  <a:schemeClr val="accent6">
                    <a:lumMod val="50000"/>
                  </a:schemeClr>
                </a:solidFill>
              </a:rPr>
              <a:t>mathematisch zu argumentieren</a:t>
            </a:r>
            <a:r>
              <a:rPr lang="de-DE" sz="3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24544" y="3140968"/>
            <a:ext cx="2483768" cy="3259946"/>
          </a:xfrm>
          <a:prstGeom prst="rect">
            <a:avLst/>
          </a:prstGeom>
          <a:noFill/>
        </p:spPr>
      </p:pic>
      <p:pic>
        <p:nvPicPr>
          <p:cNvPr id="20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140968"/>
            <a:ext cx="2483768" cy="3259946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1835696" y="3645024"/>
            <a:ext cx="589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Kurven sind einfach schön!</a:t>
            </a:r>
          </a:p>
        </p:txBody>
      </p:sp>
      <p:sp>
        <p:nvSpPr>
          <p:cNvPr id="14" name="Rechteck 13"/>
          <p:cNvSpPr/>
          <p:nvPr/>
        </p:nvSpPr>
        <p:spPr>
          <a:xfrm>
            <a:off x="1619672" y="4293096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Traut Euch!</a:t>
            </a:r>
            <a:endParaRPr lang="de-DE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Interaktive Schaltfläche: Ende 16">
            <a:hlinkClick r:id="" action="ppaction://hlinkshowjump?jump=lastslide" highlightClick="1"/>
          </p:cNvPr>
          <p:cNvSpPr/>
          <p:nvPr/>
        </p:nvSpPr>
        <p:spPr>
          <a:xfrm>
            <a:off x="7236296" y="5877272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:\Users\User\Kurven-erkunden-und-verstehen\Kurven-Website\spiralen\nachtfalter-spi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535487" cy="2646363"/>
          </a:xfrm>
          <a:prstGeom prst="rect">
            <a:avLst/>
          </a:prstGeom>
          <a:noFill/>
        </p:spPr>
      </p:pic>
      <p:pic>
        <p:nvPicPr>
          <p:cNvPr id="142340" name="Picture 4" descr="C:\Users\User\Kurven-erkunden-und-verstehen\Kurven-Website\rosetten\rosi-pur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2740534" cy="3300338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907704" y="4581128"/>
            <a:ext cx="5693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Vielen Dank für Ihre 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Aufmerksamkeit!</a:t>
            </a:r>
          </a:p>
        </p:txBody>
      </p:sp>
      <p:pic>
        <p:nvPicPr>
          <p:cNvPr id="17" name="Grafik 16" descr="parabel-konch-p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2257845" cy="1584176"/>
          </a:xfrm>
          <a:prstGeom prst="rect">
            <a:avLst/>
          </a:prstGeom>
        </p:spPr>
      </p:pic>
      <p:pic>
        <p:nvPicPr>
          <p:cNvPr id="18" name="Grafik 17" descr="cisso-parabel-pur3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437112"/>
            <a:ext cx="1191768" cy="1804416"/>
          </a:xfrm>
          <a:prstGeom prst="rect">
            <a:avLst/>
          </a:prstGeom>
        </p:spPr>
      </p:pic>
      <p:pic>
        <p:nvPicPr>
          <p:cNvPr id="142339" name="Picture 3" descr="C:\Users\User\Kurven-erkunden-und-verstehen\Kurven-Website\spiralen\sp3d-kegel-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8369300" cy="1860550"/>
          </a:xfrm>
          <a:prstGeom prst="rect">
            <a:avLst/>
          </a:prstGeom>
          <a:noFill/>
        </p:spPr>
      </p:pic>
      <p:sp>
        <p:nvSpPr>
          <p:cNvPr id="21" name="Interaktive Schaltfläche: Zurückkehren 20">
            <a:hlinkClick r:id="" action="ppaction://noaction" highlightClick="1"/>
          </p:cNvPr>
          <p:cNvSpPr/>
          <p:nvPr/>
        </p:nvSpPr>
        <p:spPr>
          <a:xfrm>
            <a:off x="8388424" y="3861048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AppData\Local\Microsoft\Windows\Temporary Internet Files\Content.IE5\97PNWZJ0\bookop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2656"/>
            <a:ext cx="4191000" cy="41529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erkunden und verstehen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Mein Buch ist in Arbeit!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4423">
            <a:off x="2180421" y="2469168"/>
            <a:ext cx="3254886" cy="28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5949280"/>
            <a:ext cx="72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8404" y="3861048"/>
            <a:ext cx="334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ab Winter 2016/17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6012160" y="4437112"/>
            <a:ext cx="2376264" cy="612648"/>
          </a:xfrm>
          <a:prstGeom prst="cloudCallout">
            <a:avLst>
              <a:gd name="adj1" fmla="val -33114"/>
              <a:gd name="adj2" fmla="val 208578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Bis dahin</a:t>
            </a:r>
            <a:endParaRPr lang="de-DE" dirty="0"/>
          </a:p>
        </p:txBody>
      </p:sp>
      <p:sp>
        <p:nvSpPr>
          <p:cNvPr id="17" name="Wolkenförmige Legende 16"/>
          <p:cNvSpPr/>
          <p:nvPr/>
        </p:nvSpPr>
        <p:spPr>
          <a:xfrm>
            <a:off x="7380312" y="5085184"/>
            <a:ext cx="1763688" cy="1008112"/>
          </a:xfrm>
          <a:prstGeom prst="cloudCallout">
            <a:avLst>
              <a:gd name="adj1" fmla="val -19729"/>
              <a:gd name="adj2" fmla="val 97136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und  Bereich Kurven</a:t>
            </a:r>
          </a:p>
        </p:txBody>
      </p:sp>
      <p:sp>
        <p:nvSpPr>
          <p:cNvPr id="11" name="Wolke 10">
            <a:hlinkClick r:id="rId4" action="ppaction://hlinkfile"/>
          </p:cNvPr>
          <p:cNvSpPr/>
          <p:nvPr/>
        </p:nvSpPr>
        <p:spPr>
          <a:xfrm>
            <a:off x="0" y="3717032"/>
            <a:ext cx="5508104" cy="234888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Auf der Kurven-Website finden Sie diesen Vortrag und die interaktiven Dateien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Original Definition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58850"/>
            <a:ext cx="3456384" cy="51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67544" y="5877272"/>
            <a:ext cx="4195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geometrische Definition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67944" y="980728"/>
            <a:ext cx="50616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Grün: Beweglich, Q auf Weg</a:t>
            </a:r>
          </a:p>
          <a:p>
            <a:r>
              <a:rPr lang="de-DE" sz="3200" dirty="0" smtClean="0">
                <a:solidFill>
                  <a:srgbClr val="0070C0"/>
                </a:solidFill>
              </a:rPr>
              <a:t>Blau: geometrische Elemente</a:t>
            </a:r>
          </a:p>
          <a:p>
            <a:r>
              <a:rPr lang="de-DE" sz="3200" dirty="0" smtClean="0">
                <a:solidFill>
                  <a:srgbClr val="C00000"/>
                </a:solidFill>
              </a:rPr>
              <a:t>Rot: Ergebnis Ortskurve</a:t>
            </a:r>
          </a:p>
        </p:txBody>
      </p:sp>
      <p:pic>
        <p:nvPicPr>
          <p:cNvPr id="21" name="Grafik 20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492896"/>
            <a:ext cx="883920" cy="716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Polargleichung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77607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79912" y="908720"/>
            <a:ext cx="521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</a:rPr>
              <a:t>Grün: Beweglich, Q=(</a:t>
            </a:r>
            <a:r>
              <a:rPr lang="de-DE" sz="2800" b="1" dirty="0" err="1" smtClean="0">
                <a:solidFill>
                  <a:srgbClr val="00B050"/>
                </a:solidFill>
              </a:rPr>
              <a:t>u,v</a:t>
            </a:r>
            <a:r>
              <a:rPr lang="de-DE" sz="2800" b="1" dirty="0" smtClean="0">
                <a:solidFill>
                  <a:srgbClr val="00B050"/>
                </a:solidFill>
              </a:rPr>
              <a:t>) auf Weg</a:t>
            </a:r>
          </a:p>
          <a:p>
            <a:r>
              <a:rPr lang="de-DE" sz="2800" b="1" dirty="0" smtClean="0">
                <a:solidFill>
                  <a:srgbClr val="0070C0"/>
                </a:solidFill>
              </a:rPr>
              <a:t>Blau: geometrische Elemente</a:t>
            </a:r>
          </a:p>
          <a:p>
            <a:r>
              <a:rPr lang="de-DE" sz="2800" b="1" dirty="0" smtClean="0">
                <a:solidFill>
                  <a:srgbClr val="C00000"/>
                </a:solidFill>
              </a:rPr>
              <a:t>Rot: P=(</a:t>
            </a:r>
            <a:r>
              <a:rPr lang="de-DE" sz="2800" b="1" dirty="0" err="1" smtClean="0">
                <a:solidFill>
                  <a:srgbClr val="C00000"/>
                </a:solidFill>
              </a:rPr>
              <a:t>x,y</a:t>
            </a:r>
            <a:r>
              <a:rPr lang="de-DE" sz="2800" b="1" dirty="0" smtClean="0">
                <a:solidFill>
                  <a:srgbClr val="C00000"/>
                </a:solidFill>
              </a:rPr>
              <a:t>), Ergebnis Ortskurve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20072" y="2348880"/>
            <a:ext cx="2851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Asymptote?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Sichere Punkte?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819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3995936" y="3429000"/>
            <a:ext cx="4783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B050"/>
                </a:solidFill>
              </a:rPr>
              <a:t>Polargleichung für den Weg</a:t>
            </a: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4067944" y="3933056"/>
          <a:ext cx="1727200" cy="965200"/>
        </p:xfrm>
        <a:graphic>
          <a:graphicData uri="http://schemas.openxmlformats.org/presentationml/2006/ole">
            <p:oleObj spid="_x0000_s87044" name="Equation" r:id="rId4" imgW="1726920" imgH="965160" progId="Equation.DSMT4">
              <p:embed/>
            </p:oleObj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539552" y="6093296"/>
          <a:ext cx="2225187" cy="353615"/>
        </p:xfrm>
        <a:graphic>
          <a:graphicData uri="http://schemas.openxmlformats.org/presentationml/2006/ole">
            <p:oleObj spid="_x0000_s87045" name="Equation" r:id="rId5" imgW="3276360" imgH="5205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923928" y="4869160"/>
            <a:ext cx="4667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C00000"/>
                </a:solidFill>
              </a:rPr>
              <a:t>Polargleichung Strophoide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3563888" y="5445125"/>
          <a:ext cx="5372100" cy="965200"/>
        </p:xfrm>
        <a:graphic>
          <a:graphicData uri="http://schemas.openxmlformats.org/presentationml/2006/ole">
            <p:oleObj spid="_x0000_s87046" name="Equation" r:id="rId6" imgW="5371920" imgH="96516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531380" y="5373216"/>
            <a:ext cx="2392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Da ist nichts weggelassen, 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die Beweise </a:t>
            </a:r>
            <a:r>
              <a:rPr lang="de-DE" sz="1600" b="1" dirty="0" smtClean="0">
                <a:solidFill>
                  <a:schemeClr val="accent6">
                    <a:lumMod val="50000"/>
                  </a:schemeClr>
                </a:solidFill>
              </a:rPr>
              <a:t>sind</a:t>
            </a:r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 so kurz!</a:t>
            </a:r>
          </a:p>
        </p:txBody>
      </p:sp>
      <p:pic>
        <p:nvPicPr>
          <p:cNvPr id="17" name="Grafik 16" descr="geogebra50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2492896"/>
            <a:ext cx="8839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36712"/>
            <a:ext cx="630663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1050"/>
            <a:ext cx="3491880" cy="553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Polar-kartesische Sicht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Grafik 5" descr="geogebra5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733256"/>
            <a:ext cx="883920" cy="716280"/>
          </a:xfrm>
          <a:prstGeom prst="rect">
            <a:avLst/>
          </a:prstGeom>
        </p:spPr>
      </p:pic>
      <p:pic>
        <p:nvPicPr>
          <p:cNvPr id="7" name="Grafik 6" descr="geogebra50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5373216"/>
            <a:ext cx="883920" cy="716280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139952" y="2361828"/>
          <a:ext cx="2044700" cy="419100"/>
        </p:xfrm>
        <a:graphic>
          <a:graphicData uri="http://schemas.openxmlformats.org/presentationml/2006/ole">
            <p:oleObj spid="_x0000_s89092" name="Equation" r:id="rId8" imgW="2044440" imgH="41904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683568" y="1700808"/>
          <a:ext cx="2019300" cy="419100"/>
        </p:xfrm>
        <a:graphic>
          <a:graphicData uri="http://schemas.openxmlformats.org/presentationml/2006/ole">
            <p:oleObj spid="_x0000_s89093" name="Equation" r:id="rId9" imgW="20192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620634" y="5517232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Ani.Grundlage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55054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50000"/>
                  </a:schemeClr>
                </a:solidFill>
              </a:rPr>
              <a:t>Cisso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-Polar-kartesische Sicht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6" name="Grafik 5" descr="geogebra5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733256"/>
            <a:ext cx="883920" cy="716280"/>
          </a:xfrm>
          <a:prstGeom prst="rect">
            <a:avLst/>
          </a:prstGeom>
        </p:spPr>
      </p:pic>
      <p:pic>
        <p:nvPicPr>
          <p:cNvPr id="7" name="Grafik 6" descr="geogebra5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883920" cy="716280"/>
          </a:xfrm>
          <a:prstGeom prst="rect">
            <a:avLst/>
          </a:prstGeom>
        </p:spPr>
      </p:pic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4139952" y="2361828"/>
          <a:ext cx="2044700" cy="419100"/>
        </p:xfrm>
        <a:graphic>
          <a:graphicData uri="http://schemas.openxmlformats.org/presentationml/2006/ole">
            <p:oleObj spid="_x0000_s90114" name="Equation" r:id="rId7" imgW="2044440" imgH="419040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144016" y="1412776"/>
          <a:ext cx="2051720" cy="419100"/>
        </p:xfrm>
        <a:graphic>
          <a:graphicData uri="http://schemas.openxmlformats.org/presentationml/2006/ole">
            <p:oleObj spid="_x0000_s90115" name="Equation" r:id="rId8" imgW="20192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729154" y="5435932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Ani.Grundlage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80728"/>
            <a:ext cx="304165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059832" y="0"/>
          <a:ext cx="3404589" cy="1584176"/>
        </p:xfrm>
        <a:graphic>
          <a:graphicData uri="http://schemas.openxmlformats.org/presentationml/2006/ole">
            <p:oleObj spid="_x0000_s92162" name="Equation" r:id="rId3" imgW="901440" imgH="419040" progId="Equation.DSMT4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 3                               Strophoide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24744"/>
            <a:ext cx="883920" cy="716280"/>
          </a:xfrm>
          <a:prstGeom prst="rect">
            <a:avLst/>
          </a:prstGeom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33401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988840"/>
            <a:ext cx="358775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125510" y="5949280"/>
            <a:ext cx="501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3 ist die Strophoide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Schlaufe 4                           Strophoide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7" name="Grafik 6" descr="geogebra5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883920" cy="71628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843808" y="0"/>
          <a:ext cx="3404589" cy="1584176"/>
        </p:xfrm>
        <a:graphic>
          <a:graphicData uri="http://schemas.openxmlformats.org/presentationml/2006/ole">
            <p:oleObj spid="_x0000_s94210" name="Equation" r:id="rId5" imgW="90144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125510" y="5949280"/>
            <a:ext cx="501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4 ist die Strophoide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4377110" cy="467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6818940" y="908720"/>
            <a:ext cx="2325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Raster-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Konstruktion</a:t>
            </a:r>
          </a:p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klausurfähig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564904"/>
            <a:ext cx="366794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34076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Strophoide                                 Schlaufe 5 </a:t>
            </a:r>
            <a:endParaRPr lang="de-D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15816" y="0"/>
          <a:ext cx="3404589" cy="1584176"/>
        </p:xfrm>
        <a:graphic>
          <a:graphicData uri="http://schemas.openxmlformats.org/presentationml/2006/ole">
            <p:oleObj spid="_x0000_s95234" name="Equation" r:id="rId3" imgW="901440" imgH="419040" progId="Equation.DSMT4">
              <p:embed/>
            </p:oleObj>
          </a:graphicData>
        </a:graphic>
      </p:graphicFrame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5814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196752"/>
            <a:ext cx="4267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geogebra50.gif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1124744"/>
            <a:ext cx="883920" cy="71628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849974" y="4725144"/>
            <a:ext cx="22940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Nach Weg 1 </a:t>
            </a:r>
          </a:p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</a:rPr>
              <a:t>und Weg 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48321" y="5949280"/>
            <a:ext cx="5504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Schlaufe 5  ist keine Strophoide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608" y="5157192"/>
            <a:ext cx="2540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 smtClean="0">
                <a:solidFill>
                  <a:srgbClr val="987950"/>
                </a:solidFill>
              </a:rPr>
              <a:t>Trisektrix</a:t>
            </a:r>
            <a:endParaRPr lang="de-DE" sz="4800" b="1" dirty="0" smtClean="0">
              <a:solidFill>
                <a:srgbClr val="9879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9" calcmode="lin" valueType="num">
                                      <p:cBhvr override="childStyl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5" grpId="2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5080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6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Bildschirmpräsentation (4:3)</PresentationFormat>
  <Paragraphs>138</Paragraphs>
  <Slides>19</Slides>
  <Notes>0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Larissa-Design</vt:lpstr>
      <vt:lpstr>Equation</vt:lpstr>
      <vt:lpstr>Kurven erkunden und verstehen</vt:lpstr>
      <vt:lpstr>Kurven erkunden und verstehen</vt:lpstr>
      <vt:lpstr>Strophoide Original Definition</vt:lpstr>
      <vt:lpstr>Strophoide Polargleichung</vt:lpstr>
      <vt:lpstr>Strophoide Polar-kartesische Sicht</vt:lpstr>
      <vt:lpstr> Cisso-Polar-kartesische Sicht</vt:lpstr>
      <vt:lpstr>Schlaufe 3                               Strophoide</vt:lpstr>
      <vt:lpstr>Schlaufe 4                           Strophoide</vt:lpstr>
      <vt:lpstr>Strophoide                                 Schlaufe 5 </vt:lpstr>
      <vt:lpstr>Strophoide                                 Schlaufe 2 </vt:lpstr>
      <vt:lpstr>Allgemeine geometrische Konstruktion der Cissoide</vt:lpstr>
      <vt:lpstr>Kurvengleichung F(x,y)=0 und 3D</vt:lpstr>
      <vt:lpstr>Kurvengleichung F(x,y)=0 und 3D</vt:lpstr>
      <vt:lpstr>3D-Darstellungen anderer Kurven</vt:lpstr>
      <vt:lpstr>Kurven, alles ist mit allem verwoben</vt:lpstr>
      <vt:lpstr>Meine Bücher</vt:lpstr>
      <vt:lpstr>Diagnose</vt:lpstr>
      <vt:lpstr>Wege zur Heilung </vt:lpstr>
      <vt:lpstr>Folie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erkunden und verstehen</dc:title>
  <dc:creator>Prof. Dr. Dörte Haftendorn</dc:creator>
  <cp:lastModifiedBy>Prof. Dr. Dörte Haftendorn</cp:lastModifiedBy>
  <cp:revision>54</cp:revision>
  <dcterms:created xsi:type="dcterms:W3CDTF">2015-07-02T07:22:28Z</dcterms:created>
  <dcterms:modified xsi:type="dcterms:W3CDTF">2016-11-15T15:21:18Z</dcterms:modified>
</cp:coreProperties>
</file>