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1" r:id="rId3"/>
    <p:sldId id="262" r:id="rId4"/>
    <p:sldId id="263" r:id="rId5"/>
    <p:sldId id="269" r:id="rId6"/>
    <p:sldId id="257" r:id="rId7"/>
    <p:sldId id="270" r:id="rId8"/>
    <p:sldId id="268" r:id="rId9"/>
    <p:sldId id="265" r:id="rId10"/>
    <p:sldId id="271" r:id="rId11"/>
    <p:sldId id="272" r:id="rId12"/>
    <p:sldId id="274" r:id="rId13"/>
    <p:sldId id="273" r:id="rId14"/>
    <p:sldId id="266" r:id="rId15"/>
    <p:sldId id="275" r:id="rId16"/>
    <p:sldId id="276" r:id="rId17"/>
    <p:sldId id="282" r:id="rId18"/>
    <p:sldId id="277" r:id="rId19"/>
    <p:sldId id="278" r:id="rId20"/>
    <p:sldId id="279" r:id="rId21"/>
    <p:sldId id="280" r:id="rId22"/>
    <p:sldId id="281" r:id="rId23"/>
    <p:sldId id="258" r:id="rId24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2" autoAdjust="0"/>
    <p:restoredTop sz="94660"/>
  </p:normalViewPr>
  <p:slideViewPr>
    <p:cSldViewPr>
      <p:cViewPr varScale="1">
        <p:scale>
          <a:sx n="38" d="100"/>
          <a:sy n="38" d="100"/>
        </p:scale>
        <p:origin x="-57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8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8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1.wmf"/><Relationship Id="rId1" Type="http://schemas.openxmlformats.org/officeDocument/2006/relationships/image" Target="../media/image23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347227B-0A2A-4422-8EBE-D2400B109AF4}" type="datetimeFigureOut">
              <a:rPr lang="de-DE" smtClean="0"/>
              <a:pPr/>
              <a:t>07.02.2018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FAEE819-86AA-4136-9EFE-B53A182E0F6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3BAA3-C22A-4F76-93D5-BC1A5E4ACF8C}" type="datetimeFigureOut">
              <a:rPr lang="de-DE" smtClean="0"/>
              <a:pPr/>
              <a:t>07.02.2018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16992-A29B-41C6-A80E-6442576CBE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16992-A29B-41C6-A80E-6442576CBE06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8D6-0E35-42D2-A7D8-ECE978954A3C}" type="datetimeFigureOut">
              <a:rPr lang="de-DE" smtClean="0"/>
              <a:pPr/>
              <a:t>07.02.2018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FC3C-A073-4808-BB3C-D48FDA66177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8D6-0E35-42D2-A7D8-ECE978954A3C}" type="datetimeFigureOut">
              <a:rPr lang="de-DE" smtClean="0"/>
              <a:pPr/>
              <a:t>07.02.2018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FC3C-A073-4808-BB3C-D48FDA66177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8D6-0E35-42D2-A7D8-ECE978954A3C}" type="datetimeFigureOut">
              <a:rPr lang="de-DE" smtClean="0"/>
              <a:pPr/>
              <a:t>07.02.2018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FC3C-A073-4808-BB3C-D48FDA66177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8D6-0E35-42D2-A7D8-ECE978954A3C}" type="datetimeFigureOut">
              <a:rPr lang="de-DE" smtClean="0"/>
              <a:pPr/>
              <a:t>07.02.2018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FC3C-A073-4808-BB3C-D48FDA66177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8D6-0E35-42D2-A7D8-ECE978954A3C}" type="datetimeFigureOut">
              <a:rPr lang="de-DE" smtClean="0"/>
              <a:pPr/>
              <a:t>07.02.2018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FC3C-A073-4808-BB3C-D48FDA66177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8D6-0E35-42D2-A7D8-ECE978954A3C}" type="datetimeFigureOut">
              <a:rPr lang="de-DE" smtClean="0"/>
              <a:pPr/>
              <a:t>07.02.2018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FC3C-A073-4808-BB3C-D48FDA66177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8D6-0E35-42D2-A7D8-ECE978954A3C}" type="datetimeFigureOut">
              <a:rPr lang="de-DE" smtClean="0"/>
              <a:pPr/>
              <a:t>07.02.2018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FC3C-A073-4808-BB3C-D48FDA66177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8D6-0E35-42D2-A7D8-ECE978954A3C}" type="datetimeFigureOut">
              <a:rPr lang="de-DE" smtClean="0"/>
              <a:pPr/>
              <a:t>07.02.2018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FC3C-A073-4808-BB3C-D48FDA66177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8D6-0E35-42D2-A7D8-ECE978954A3C}" type="datetimeFigureOut">
              <a:rPr lang="de-DE" smtClean="0"/>
              <a:pPr/>
              <a:t>07.02.2018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FC3C-A073-4808-BB3C-D48FDA66177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8D6-0E35-42D2-A7D8-ECE978954A3C}" type="datetimeFigureOut">
              <a:rPr lang="de-DE" smtClean="0"/>
              <a:pPr/>
              <a:t>07.02.2018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FC3C-A073-4808-BB3C-D48FDA66177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8D6-0E35-42D2-A7D8-ECE978954A3C}" type="datetimeFigureOut">
              <a:rPr lang="de-DE" smtClean="0"/>
              <a:pPr/>
              <a:t>07.02.2018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FC3C-A073-4808-BB3C-D48FDA66177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F8D6-0E35-42D2-A7D8-ECE978954A3C}" type="datetimeFigureOut">
              <a:rPr lang="de-DE" smtClean="0"/>
              <a:pPr/>
              <a:t>07.02.2018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2FC3C-A073-4808-BB3C-D48FDA66177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hyperlink" Target="bipolar-cassini-alle+testpunkt-v.gg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sinus-schraeg-teddy-berlin.ggb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.png"/><Relationship Id="rId4" Type="http://schemas.openxmlformats.org/officeDocument/2006/relationships/hyperlink" Target="produkt3D.gg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hyperlink" Target="produkt3D.ggb" TargetMode="External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hyperlink" Target="produkt3D.ggb" TargetMode="External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hyperlink" Target="produkt3D.ggb" TargetMode="External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5" Type="http://schemas.openxmlformats.org/officeDocument/2006/relationships/hyperlink" Target="produkt3D.ggb" TargetMode="External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5" Type="http://schemas.openxmlformats.org/officeDocument/2006/relationships/hyperlink" Target="produkt3D.ggb" TargetMode="External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bmg.ggb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hyperlink" Target="produkt3D.ggb" TargetMode="External"/><Relationship Id="rId4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hyperlink" Target="produkt3D.ggb" TargetMode="Externa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produkt3D.ggb" TargetMode="Externa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erono-lissa.ggb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gerono-lissa.gg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hyperlink" Target="gerono-polar.ggb" TargetMode="External"/><Relationship Id="rId4" Type="http://schemas.openxmlformats.org/officeDocument/2006/relationships/oleObject" Target="../embeddings/oleObject2.bin"/><Relationship Id="rId9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5.bin"/><Relationship Id="rId7" Type="http://schemas.openxmlformats.org/officeDocument/2006/relationships/hyperlink" Target="gerono-polar.gg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pol-kart-konch-pkte.gg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Autofit/>
          </a:bodyPr>
          <a:lstStyle/>
          <a:p>
            <a:r>
              <a:rPr lang="de-DE" sz="6000" dirty="0" smtClean="0">
                <a:solidFill>
                  <a:schemeClr val="accent6">
                    <a:lumMod val="50000"/>
                  </a:schemeClr>
                </a:solidFill>
              </a:rPr>
              <a:t>Kurven verstehen durch zwei Perspektiven</a:t>
            </a:r>
            <a:endParaRPr lang="de-DE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534272"/>
            <a:ext cx="6400800" cy="1752600"/>
          </a:xfrm>
        </p:spPr>
        <p:txBody>
          <a:bodyPr/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Vortrag für die Berliner Mathematische Gesellschaft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am 8. Februar 2018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152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6146" name="Picture 2" descr="Mitgliederversamml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2160240" cy="2160240"/>
          </a:xfrm>
          <a:prstGeom prst="rect">
            <a:avLst/>
          </a:prstGeom>
          <a:noFill/>
        </p:spPr>
      </p:pic>
      <p:pic>
        <p:nvPicPr>
          <p:cNvPr id="7" name="Picture 2" descr="Mitgliederversamml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760" y="4293096"/>
            <a:ext cx="2160240" cy="216024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49034"/>
            <a:ext cx="5852778" cy="22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Polarkurven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6538913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03hundekurve-kl8-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653136"/>
            <a:ext cx="6749474" cy="172819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866966" y="4149080"/>
            <a:ext cx="22770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Konchoide</a:t>
            </a:r>
          </a:p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des</a:t>
            </a:r>
          </a:p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Nikomedes</a:t>
            </a:r>
          </a:p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in Klasse 8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403780" y="1124744"/>
            <a:ext cx="17402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de-DE" sz="3600" dirty="0" err="1" smtClean="0">
                <a:solidFill>
                  <a:schemeClr val="accent6">
                    <a:lumMod val="50000"/>
                  </a:schemeClr>
                </a:solidFill>
              </a:rPr>
              <a:t>SekII</a:t>
            </a:r>
            <a:endParaRPr lang="de-DE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und</a:t>
            </a:r>
          </a:p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Uni, </a:t>
            </a:r>
            <a:r>
              <a:rPr lang="de-DE" sz="3600" dirty="0" err="1" smtClean="0">
                <a:solidFill>
                  <a:schemeClr val="accent6">
                    <a:lumMod val="50000"/>
                  </a:schemeClr>
                </a:solidFill>
              </a:rPr>
              <a:t>v.A.</a:t>
            </a:r>
            <a:endParaRPr lang="de-DE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Lehramt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2776" y="6525345"/>
            <a:ext cx="896372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10</a:t>
            </a:fld>
            <a:endParaRPr lang="de-DE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Bipolare 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2776" y="6525345"/>
            <a:ext cx="896372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11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67056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243358" y="1268760"/>
            <a:ext cx="81714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Die Abstände     und    von zwei Brennpunkten </a:t>
            </a:r>
          </a:p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im Abstand 2e   erfüllen eine Gleichung.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635896" y="270892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>
                <a:solidFill>
                  <a:schemeClr val="accent6">
                    <a:lumMod val="50000"/>
                  </a:schemeClr>
                </a:solidFill>
              </a:rPr>
              <a:t>Cassini‘sche</a:t>
            </a: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 Kurven </a:t>
            </a: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2627784" y="1340768"/>
          <a:ext cx="381000" cy="393700"/>
        </p:xfrm>
        <a:graphic>
          <a:graphicData uri="http://schemas.openxmlformats.org/presentationml/2006/ole">
            <p:oleObj spid="_x0000_s24580" name="Equation" r:id="rId4" imgW="380880" imgH="393480" progId="Equation.DSMT4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3707904" y="1421408"/>
          <a:ext cx="241300" cy="279400"/>
        </p:xfrm>
        <a:graphic>
          <a:graphicData uri="http://schemas.openxmlformats.org/presentationml/2006/ole">
            <p:oleObj spid="_x0000_s24581" name="Equation" r:id="rId5" imgW="241200" imgH="279360" progId="Equation.DSMT4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049288" y="2780928"/>
          <a:ext cx="2514600" cy="635000"/>
        </p:xfrm>
        <a:graphic>
          <a:graphicData uri="http://schemas.openxmlformats.org/presentationml/2006/ole">
            <p:oleObj spid="_x0000_s24582" name="Equation" r:id="rId6" imgW="2514600" imgH="634680" progId="Equation.DSMT4">
              <p:embed/>
            </p:oleObj>
          </a:graphicData>
        </a:graphic>
      </p:graphicFrame>
      <p:pic>
        <p:nvPicPr>
          <p:cNvPr id="18" name="Picture 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2780928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Bipolare 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2776" y="6525345"/>
            <a:ext cx="896372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563888" y="12687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>
                <a:solidFill>
                  <a:schemeClr val="accent6">
                    <a:lumMod val="50000"/>
                  </a:schemeClr>
                </a:solidFill>
              </a:rPr>
              <a:t>Cassini‘sche</a:t>
            </a: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 Kurven: </a:t>
            </a: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5283200" y="5280025"/>
          <a:ext cx="3683000" cy="533400"/>
        </p:xfrm>
        <a:graphic>
          <a:graphicData uri="http://schemas.openxmlformats.org/presentationml/2006/ole">
            <p:oleObj spid="_x0000_s25604" name="Equation" r:id="rId3" imgW="3682800" imgH="533160" progId="Equation.DSMT4">
              <p:embed/>
            </p:oleObj>
          </a:graphicData>
        </a:graphic>
      </p:graphicFrame>
      <p:pic>
        <p:nvPicPr>
          <p:cNvPr id="11" name="Grafik 10" descr="cassini-plus-bereich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916832"/>
            <a:ext cx="7560840" cy="3092198"/>
          </a:xfrm>
          <a:prstGeom prst="rect">
            <a:avLst/>
          </a:prstGeom>
        </p:spPr>
      </p:pic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899592" y="1268760"/>
          <a:ext cx="2514600" cy="635000"/>
        </p:xfrm>
        <a:graphic>
          <a:graphicData uri="http://schemas.openxmlformats.org/presentationml/2006/ole">
            <p:oleObj spid="_x0000_s25606" name="Equation" r:id="rId5" imgW="2514600" imgH="634680" progId="Equation.DSMT4">
              <p:embed/>
            </p:oleObj>
          </a:graphicData>
        </a:graphic>
      </p:graphicFrame>
      <p:graphicFrame>
        <p:nvGraphicFramePr>
          <p:cNvPr id="25607" name="Object 6"/>
          <p:cNvGraphicFramePr>
            <a:graphicFrameLocks noChangeAspect="1"/>
          </p:cNvGraphicFramePr>
          <p:nvPr/>
        </p:nvGraphicFramePr>
        <p:xfrm>
          <a:off x="206524" y="5357813"/>
          <a:ext cx="2781300" cy="520700"/>
        </p:xfrm>
        <a:graphic>
          <a:graphicData uri="http://schemas.openxmlformats.org/presentationml/2006/ole">
            <p:oleObj spid="_x0000_s25607" name="Equation" r:id="rId6" imgW="2781000" imgH="520560" progId="Equation.DSMT4">
              <p:embed/>
            </p:oleObj>
          </a:graphicData>
        </a:graphic>
      </p:graphicFrame>
      <p:graphicFrame>
        <p:nvGraphicFramePr>
          <p:cNvPr id="25608" name="Object 6"/>
          <p:cNvGraphicFramePr>
            <a:graphicFrameLocks noChangeAspect="1"/>
          </p:cNvGraphicFramePr>
          <p:nvPr/>
        </p:nvGraphicFramePr>
        <p:xfrm>
          <a:off x="184150" y="5792788"/>
          <a:ext cx="2794000" cy="660400"/>
        </p:xfrm>
        <a:graphic>
          <a:graphicData uri="http://schemas.openxmlformats.org/presentationml/2006/ole">
            <p:oleObj spid="_x0000_s25608" name="Equation" r:id="rId7" imgW="2793960" imgH="660240" progId="Equation.DSMT4">
              <p:embed/>
            </p:oleObj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2987824" y="5301208"/>
            <a:ext cx="1620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Ellipsen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987824" y="5805264"/>
            <a:ext cx="2130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Hyperbeln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194099" y="5661248"/>
            <a:ext cx="3914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Descartes‘sche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Kurven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04773" y="4797152"/>
            <a:ext cx="1730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weitere: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eigene bipolare 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2776" y="6525345"/>
            <a:ext cx="896372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13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85900"/>
            <a:ext cx="746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228237" y="3861048"/>
            <a:ext cx="86750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Ideen für 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Funktionen 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rechts, 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Vorhersagen von Eigenschaften 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Deutung von Überraschungen, Kreativität, Stolz……</a:t>
            </a:r>
          </a:p>
        </p:txBody>
      </p:sp>
      <p:pic>
        <p:nvPicPr>
          <p:cNvPr id="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869160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produkt2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4864100" cy="4775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Raumverwandte 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2776" y="6525345"/>
            <a:ext cx="896372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14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5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9864" y="5445224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098800" y="1268760"/>
          <a:ext cx="6045200" cy="787400"/>
        </p:xfrm>
        <a:graphic>
          <a:graphicData uri="http://schemas.openxmlformats.org/presentationml/2006/ole">
            <p:oleObj spid="_x0000_s28674" name="Equation" r:id="rId6" imgW="6045120" imgH="787320" progId="Equation.DSMT4">
              <p:embed/>
            </p:oleObj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292080" y="2492896"/>
            <a:ext cx="34220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Produkt aus </a:t>
            </a:r>
          </a:p>
          <a:p>
            <a:pPr algn="ctr"/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Parabel und Kreis</a:t>
            </a:r>
          </a:p>
          <a:p>
            <a:pPr algn="ctr"/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=  h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220072" y="4437112"/>
            <a:ext cx="2822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Für h=0 gibt‘s </a:t>
            </a:r>
          </a:p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nichts Neues!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27984" y="5733256"/>
            <a:ext cx="175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Aber……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produkt2D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088" y="1305644"/>
            <a:ext cx="4826000" cy="5219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Raumverwandte 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2776" y="6525345"/>
            <a:ext cx="896372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15</a:t>
            </a:fld>
            <a:endParaRPr lang="de-DE" sz="1400" dirty="0">
              <a:solidFill>
                <a:srgbClr val="80000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098800" y="1268760"/>
          <a:ext cx="6045200" cy="787400"/>
        </p:xfrm>
        <a:graphic>
          <a:graphicData uri="http://schemas.openxmlformats.org/presentationml/2006/ole">
            <p:oleObj spid="_x0000_s29698" name="Equation" r:id="rId4" imgW="6045120" imgH="787320" progId="Equation.DSMT4">
              <p:embed/>
            </p:oleObj>
          </a:graphicData>
        </a:graphic>
      </p:graphicFrame>
      <p:pic>
        <p:nvPicPr>
          <p:cNvPr id="7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9864" y="5445224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produkt2D-0.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4864100" cy="4864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Raumverwandte 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2776" y="6525345"/>
            <a:ext cx="896372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16</a:t>
            </a:fld>
            <a:endParaRPr lang="de-DE" sz="1400" dirty="0">
              <a:solidFill>
                <a:srgbClr val="80000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098800" y="1268760"/>
          <a:ext cx="6045200" cy="787400"/>
        </p:xfrm>
        <a:graphic>
          <a:graphicData uri="http://schemas.openxmlformats.org/presentationml/2006/ole">
            <p:oleObj spid="_x0000_s30722" name="Equation" r:id="rId4" imgW="6045120" imgH="787320" progId="Equation.DSMT4">
              <p:embed/>
            </p:oleObj>
          </a:graphicData>
        </a:graphic>
      </p:graphicFrame>
      <p:pic>
        <p:nvPicPr>
          <p:cNvPr id="9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9864" y="5445224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produkt2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4864100" cy="4775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Raumverwandte 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2776" y="6525345"/>
            <a:ext cx="896372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17</a:t>
            </a:fld>
            <a:endParaRPr lang="de-DE" sz="1400" dirty="0">
              <a:solidFill>
                <a:srgbClr val="80000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098800" y="1268760"/>
          <a:ext cx="6045200" cy="787400"/>
        </p:xfrm>
        <a:graphic>
          <a:graphicData uri="http://schemas.openxmlformats.org/presentationml/2006/ole">
            <p:oleObj spid="_x0000_s37890" name="Equation" r:id="rId4" imgW="6045120" imgH="787320" progId="Equation.DSMT4">
              <p:embed/>
            </p:oleObj>
          </a:graphicData>
        </a:graphic>
      </p:graphicFrame>
      <p:pic>
        <p:nvPicPr>
          <p:cNvPr id="7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9864" y="5445224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produkt2D0.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4864100" cy="4775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Raumverwandte 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2776" y="6525345"/>
            <a:ext cx="896372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18</a:t>
            </a:fld>
            <a:endParaRPr lang="de-DE" sz="1400" dirty="0">
              <a:solidFill>
                <a:srgbClr val="80000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098800" y="1268760"/>
          <a:ext cx="6045200" cy="787400"/>
        </p:xfrm>
        <a:graphic>
          <a:graphicData uri="http://schemas.openxmlformats.org/presentationml/2006/ole">
            <p:oleObj spid="_x0000_s31746" name="Equation" r:id="rId4" imgW="6045120" imgH="787320" progId="Equation.DSMT4">
              <p:embed/>
            </p:oleObj>
          </a:graphicData>
        </a:graphic>
      </p:graphicFrame>
      <p:pic>
        <p:nvPicPr>
          <p:cNvPr id="7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9864" y="5445224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produkt2D1.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4864100" cy="4749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Raumverwandte 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2776" y="6525345"/>
            <a:ext cx="896372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19</a:t>
            </a:fld>
            <a:endParaRPr lang="de-DE" sz="1400" dirty="0">
              <a:solidFill>
                <a:srgbClr val="80000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098800" y="1268760"/>
          <a:ext cx="6045200" cy="787400"/>
        </p:xfrm>
        <a:graphic>
          <a:graphicData uri="http://schemas.openxmlformats.org/presentationml/2006/ole">
            <p:oleObj spid="_x0000_s32770" name="Equation" r:id="rId4" imgW="6045120" imgH="787320" progId="Equation.DSMT4">
              <p:embed/>
            </p:oleObj>
          </a:graphicData>
        </a:graphic>
      </p:graphicFrame>
      <p:pic>
        <p:nvPicPr>
          <p:cNvPr id="9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9864" y="5445224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Mittenkurven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152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6792"/>
            <a:ext cx="474265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467544" y="1988840"/>
            <a:ext cx="3293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Zwei „harmlose“</a:t>
            </a:r>
          </a:p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Parabeln,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9552" y="3212976"/>
            <a:ext cx="2289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rgbClr val="00B050"/>
                </a:solidFill>
              </a:rPr>
              <a:t>Q wandert,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9552" y="3933056"/>
            <a:ext cx="33094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die Mittelpunkte</a:t>
            </a:r>
          </a:p>
          <a:p>
            <a:r>
              <a:rPr lang="de-DE" sz="3600" dirty="0" smtClean="0">
                <a:solidFill>
                  <a:srgbClr val="FF0000"/>
                </a:solidFill>
              </a:rPr>
              <a:t>werden dadurch</a:t>
            </a:r>
          </a:p>
          <a:p>
            <a:r>
              <a:rPr lang="de-DE" sz="3600" dirty="0" smtClean="0">
                <a:solidFill>
                  <a:srgbClr val="FF0000"/>
                </a:solidFill>
              </a:rPr>
              <a:t>bewegt.</a:t>
            </a:r>
          </a:p>
        </p:txBody>
      </p:sp>
      <p:pic>
        <p:nvPicPr>
          <p:cNvPr id="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301208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produkt2D1.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4864100" cy="4749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Raumverwandte 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2776" y="6525345"/>
            <a:ext cx="896372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20</a:t>
            </a:fld>
            <a:endParaRPr lang="de-DE" sz="1400" dirty="0">
              <a:solidFill>
                <a:srgbClr val="80000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098800" y="1268760"/>
          <a:ext cx="6045200" cy="787400"/>
        </p:xfrm>
        <a:graphic>
          <a:graphicData uri="http://schemas.openxmlformats.org/presentationml/2006/ole">
            <p:oleObj spid="_x0000_s33794" name="Equation" r:id="rId4" imgW="6045120" imgH="787320" progId="Equation.DSMT4">
              <p:embed/>
            </p:oleObj>
          </a:graphicData>
        </a:graphic>
      </p:graphicFrame>
      <p:pic>
        <p:nvPicPr>
          <p:cNvPr id="7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9864" y="5445224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Raumverwandte 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2776" y="6525345"/>
            <a:ext cx="896372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21</a:t>
            </a:fld>
            <a:endParaRPr lang="de-DE" sz="1400" dirty="0">
              <a:solidFill>
                <a:srgbClr val="80000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098800" y="1268760"/>
          <a:ext cx="6045200" cy="787400"/>
        </p:xfrm>
        <a:graphic>
          <a:graphicData uri="http://schemas.openxmlformats.org/presentationml/2006/ole">
            <p:oleObj spid="_x0000_s34818" name="Equation" r:id="rId3" imgW="6045120" imgH="787320" progId="Equation.DSMT4">
              <p:embed/>
            </p:oleObj>
          </a:graphicData>
        </a:graphic>
      </p:graphicFrame>
      <p:pic>
        <p:nvPicPr>
          <p:cNvPr id="7" name="Grafik 6" descr="produkt2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520" y="2132856"/>
            <a:ext cx="9144000" cy="161896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23528" y="3789040"/>
            <a:ext cx="902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h=-3      h=-0.7     h=0        h=0.7    h=1.4    h=1.7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51520" y="4797152"/>
            <a:ext cx="65548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Felix Klein untersuchte Produkte</a:t>
            </a:r>
          </a:p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aus zwei Ellipsen und klassifizierte</a:t>
            </a:r>
          </a:p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die möglichen Formen.</a:t>
            </a:r>
          </a:p>
        </p:txBody>
      </p:sp>
      <p:pic>
        <p:nvPicPr>
          <p:cNvPr id="12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9864" y="5445224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Raumverwandte 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2776" y="6525345"/>
            <a:ext cx="896372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22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9" name="Grafik 8" descr="produkt2D-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92925"/>
            <a:ext cx="4369291" cy="1552099"/>
          </a:xfrm>
          <a:prstGeom prst="rect">
            <a:avLst/>
          </a:prstGeom>
        </p:spPr>
      </p:pic>
      <p:pic>
        <p:nvPicPr>
          <p:cNvPr id="11" name="Grafik 10" descr="produkt2D-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29095"/>
            <a:ext cx="4248472" cy="1500105"/>
          </a:xfrm>
          <a:prstGeom prst="rect">
            <a:avLst/>
          </a:prstGeom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4132684" cy="537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301208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Kurven in </a:t>
            </a:r>
            <a:r>
              <a:rPr lang="de-DE" sz="6600" b="1" dirty="0" smtClean="0">
                <a:solidFill>
                  <a:schemeClr val="accent6">
                    <a:lumMod val="50000"/>
                  </a:schemeClr>
                </a:solidFill>
              </a:rPr>
              <a:t>vielen</a:t>
            </a:r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 Perspektiven 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Grafik 6" descr="lissa-krone1-2-BMG-ani-berl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397716"/>
            <a:ext cx="2766060" cy="3055620"/>
          </a:xfrm>
          <a:prstGeom prst="rect">
            <a:avLst/>
          </a:prstGeom>
        </p:spPr>
      </p:pic>
      <p:pic>
        <p:nvPicPr>
          <p:cNvPr id="8" name="Grafik 7" descr="bmg_logo_bg-512p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996952"/>
            <a:ext cx="2592288" cy="259228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521214" y="2996952"/>
            <a:ext cx="62911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400" dirty="0" smtClean="0">
                <a:solidFill>
                  <a:schemeClr val="accent6">
                    <a:lumMod val="50000"/>
                  </a:schemeClr>
                </a:solidFill>
              </a:rPr>
              <a:t>Vielen</a:t>
            </a:r>
          </a:p>
          <a:p>
            <a:pPr algn="ctr"/>
            <a:r>
              <a:rPr lang="de-DE" sz="5400" dirty="0" smtClean="0">
                <a:solidFill>
                  <a:schemeClr val="accent6">
                    <a:lumMod val="50000"/>
                  </a:schemeClr>
                </a:solidFill>
              </a:rPr>
              <a:t>Dank</a:t>
            </a:r>
          </a:p>
          <a:p>
            <a:pPr algn="ctr"/>
            <a:r>
              <a:rPr lang="de-DE" sz="5400" dirty="0" smtClean="0">
                <a:solidFill>
                  <a:schemeClr val="accent6">
                    <a:lumMod val="50000"/>
                  </a:schemeClr>
                </a:solidFill>
              </a:rPr>
              <a:t>für</a:t>
            </a:r>
          </a:p>
          <a:p>
            <a:pPr algn="ctr"/>
            <a:r>
              <a:rPr lang="de-DE" sz="5400" dirty="0" smtClean="0">
                <a:solidFill>
                  <a:schemeClr val="accent6">
                    <a:lumMod val="50000"/>
                  </a:schemeClr>
                </a:solidFill>
              </a:rPr>
              <a:t>Ihre Aufmerksamkeit!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2776" y="6525345"/>
            <a:ext cx="896372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23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268760"/>
            <a:ext cx="4359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kurven-titelbild-b1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24744"/>
            <a:ext cx="1440160" cy="1891410"/>
          </a:xfrm>
          <a:prstGeom prst="rect">
            <a:avLst/>
          </a:prstGeom>
        </p:spPr>
      </p:pic>
      <p:pic>
        <p:nvPicPr>
          <p:cNvPr id="13" name="Grafik 12" descr="reissverschluss-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5" y="1196752"/>
            <a:ext cx="1523979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1143000"/>
          </a:xfrm>
        </p:spPr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Mittenkurven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152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274997" cy="398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969269" y="5517232"/>
            <a:ext cx="4762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>
                <a:solidFill>
                  <a:schemeClr val="accent6">
                    <a:lumMod val="50000"/>
                  </a:schemeClr>
                </a:solidFill>
              </a:rPr>
              <a:t>Gerono‘sche</a:t>
            </a: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 Lemniskate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71600" y="6021288"/>
            <a:ext cx="676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Camille-Christophe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Gerono</a:t>
            </a:r>
            <a:r>
              <a:rPr lang="it-IT" sz="2400" dirty="0" smtClean="0"/>
              <a:t> (* 1799 in </a:t>
            </a:r>
            <a:r>
              <a:rPr lang="it-IT" sz="2400" dirty="0" err="1" smtClean="0"/>
              <a:t>Paris</a:t>
            </a:r>
            <a:r>
              <a:rPr lang="it-IT" sz="2400" dirty="0" smtClean="0"/>
              <a:t>; † 1891 )</a:t>
            </a:r>
            <a:endParaRPr lang="de-DE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157192"/>
            <a:ext cx="253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explizite Gleichung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Parameterkurven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5152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8064896" cy="426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60648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3923928" y="1340768"/>
            <a:ext cx="4333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Schwingendes Pendel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1520" y="1340768"/>
            <a:ext cx="3059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>
                <a:solidFill>
                  <a:schemeClr val="accent6">
                    <a:lumMod val="50000"/>
                  </a:schemeClr>
                </a:solidFill>
              </a:rPr>
              <a:t>Lissajous</a:t>
            </a: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-Kurve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Parameterkurven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5152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6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60648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3923928" y="1340768"/>
            <a:ext cx="4333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Schwingendes Pendel </a:t>
            </a:r>
          </a:p>
        </p:txBody>
      </p:sp>
      <p:pic>
        <p:nvPicPr>
          <p:cNvPr id="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88840"/>
            <a:ext cx="804815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04461" y="1340768"/>
            <a:ext cx="3059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>
                <a:solidFill>
                  <a:schemeClr val="accent6">
                    <a:lumMod val="50000"/>
                  </a:schemeClr>
                </a:solidFill>
              </a:rPr>
              <a:t>Lissajous</a:t>
            </a:r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-Kurve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Polarkurven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152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6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27584" y="1268760"/>
            <a:ext cx="3222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Polardarstellung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1520" y="1916832"/>
            <a:ext cx="35254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Zum Polarwinkel   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gehört der Polarradius </a:t>
            </a: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2843808" y="1916832"/>
          <a:ext cx="317500" cy="419100"/>
        </p:xfrm>
        <a:graphic>
          <a:graphicData uri="http://schemas.openxmlformats.org/presentationml/2006/ole">
            <p:oleObj spid="_x0000_s4101" name="Equation" r:id="rId3" imgW="317160" imgH="419040" progId="Equation.DSMT4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635896" y="2348880"/>
          <a:ext cx="914400" cy="520700"/>
        </p:xfrm>
        <a:graphic>
          <a:graphicData uri="http://schemas.openxmlformats.org/presentationml/2006/ole">
            <p:oleObj spid="_x0000_s4103" name="Equation" r:id="rId4" imgW="914400" imgH="520560" progId="Equation.DSMT4">
              <p:embed/>
            </p:oleObj>
          </a:graphicData>
        </a:graphic>
      </p:graphicFrame>
      <p:pic>
        <p:nvPicPr>
          <p:cNvPr id="21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260648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205904" y="3068960"/>
          <a:ext cx="3327266" cy="2160240"/>
        </p:xfrm>
        <a:graphic>
          <a:graphicData uri="http://schemas.openxmlformats.org/presentationml/2006/ole">
            <p:oleObj spid="_x0000_s4106" name="Equation" r:id="rId7" imgW="1701720" imgH="1104840" progId="Equation.DSMT4">
              <p:embed/>
            </p:oleObj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/>
        </p:nvGraphicFramePr>
        <p:xfrm>
          <a:off x="2395538" y="5013325"/>
          <a:ext cx="6656387" cy="1390650"/>
        </p:xfrm>
        <a:graphic>
          <a:graphicData uri="http://schemas.openxmlformats.org/presentationml/2006/ole">
            <p:oleObj spid="_x0000_s4107" name="Equation" r:id="rId8" imgW="3708360" imgH="774360" progId="Equation.DSMT4">
              <p:embed/>
            </p:oleObj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3563888" y="2924944"/>
            <a:ext cx="2540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>
                <a:solidFill>
                  <a:schemeClr val="accent6">
                    <a:lumMod val="50000"/>
                  </a:schemeClr>
                </a:solidFill>
              </a:rPr>
              <a:t>Gerono‘sche</a:t>
            </a:r>
            <a:endParaRPr lang="de-DE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Lemniskate</a:t>
            </a:r>
          </a:p>
        </p:txBody>
      </p:sp>
      <p:pic>
        <p:nvPicPr>
          <p:cNvPr id="14" name="Picture 2" descr="Mitgliederversammlu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2852936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Polarkurven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152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27584" y="1268760"/>
            <a:ext cx="3222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Polardarstellung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99992" y="1268760"/>
            <a:ext cx="4510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kartesische Darstellung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1520" y="1916832"/>
            <a:ext cx="35254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Zum Polarwinkel   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gehört der Polarradius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932040" y="1898829"/>
            <a:ext cx="31255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Zur </a:t>
            </a:r>
            <a:r>
              <a:rPr lang="de-DE" sz="2800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bszisse   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gehört die Ordinate </a:t>
            </a: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2843808" y="1916832"/>
          <a:ext cx="317500" cy="419100"/>
        </p:xfrm>
        <a:graphic>
          <a:graphicData uri="http://schemas.openxmlformats.org/presentationml/2006/ole">
            <p:oleObj spid="_x0000_s14338" name="Equation" r:id="rId3" imgW="317160" imgH="419040" progId="Equation.DSMT4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7020272" y="1916832"/>
          <a:ext cx="317500" cy="419100"/>
        </p:xfrm>
        <a:graphic>
          <a:graphicData uri="http://schemas.openxmlformats.org/presentationml/2006/ole">
            <p:oleObj spid="_x0000_s14339" name="Equation" r:id="rId4" imgW="317160" imgH="419040" progId="Equation.DSMT4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635896" y="2348880"/>
          <a:ext cx="914400" cy="520700"/>
        </p:xfrm>
        <a:graphic>
          <a:graphicData uri="http://schemas.openxmlformats.org/presentationml/2006/ole">
            <p:oleObj spid="_x0000_s14340" name="Equation" r:id="rId5" imgW="914400" imgH="520560" progId="Equation.DSMT4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7956376" y="2348880"/>
          <a:ext cx="914400" cy="520700"/>
        </p:xfrm>
        <a:graphic>
          <a:graphicData uri="http://schemas.openxmlformats.org/presentationml/2006/ole">
            <p:oleObj spid="_x0000_s14341" name="Equation" r:id="rId6" imgW="914400" imgH="520560" progId="Equation.DSMT4">
              <p:embed/>
            </p:oleObj>
          </a:graphicData>
        </a:graphic>
      </p:graphicFrame>
      <p:pic>
        <p:nvPicPr>
          <p:cNvPr id="21" name="Picture 3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260648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2924944"/>
            <a:ext cx="821502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Polarkurven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27584" y="1268760"/>
            <a:ext cx="3222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Polardarstellung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99992" y="1268760"/>
            <a:ext cx="4510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kartesische Darstellung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1520" y="1916832"/>
            <a:ext cx="35254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Zum Polarwinkel   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gehört der Polarradius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932040" y="1898829"/>
            <a:ext cx="31255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Zur </a:t>
            </a:r>
            <a:r>
              <a:rPr lang="de-DE" sz="2800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bszisse   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gehört die Ordinate </a:t>
            </a: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2843808" y="1916832"/>
          <a:ext cx="317500" cy="419100"/>
        </p:xfrm>
        <a:graphic>
          <a:graphicData uri="http://schemas.openxmlformats.org/presentationml/2006/ole">
            <p:oleObj spid="_x0000_s13314" name="Equation" r:id="rId3" imgW="317160" imgH="419040" progId="Equation.DSMT4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7020272" y="1916832"/>
          <a:ext cx="317500" cy="419100"/>
        </p:xfrm>
        <a:graphic>
          <a:graphicData uri="http://schemas.openxmlformats.org/presentationml/2006/ole">
            <p:oleObj spid="_x0000_s13315" name="Equation" r:id="rId4" imgW="317160" imgH="419040" progId="Equation.DSMT4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635896" y="2348880"/>
          <a:ext cx="914400" cy="520700"/>
        </p:xfrm>
        <a:graphic>
          <a:graphicData uri="http://schemas.openxmlformats.org/presentationml/2006/ole">
            <p:oleObj spid="_x0000_s13316" name="Equation" r:id="rId5" imgW="914400" imgH="520560" progId="Equation.DSMT4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7956376" y="2348880"/>
          <a:ext cx="914400" cy="520700"/>
        </p:xfrm>
        <a:graphic>
          <a:graphicData uri="http://schemas.openxmlformats.org/presentationml/2006/ole">
            <p:oleObj spid="_x0000_s13317" name="Equation" r:id="rId6" imgW="914400" imgH="520560" progId="Equation.DSMT4">
              <p:embed/>
            </p:oleObj>
          </a:graphicData>
        </a:graphic>
      </p:graphicFrame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924944"/>
            <a:ext cx="8280920" cy="341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2776" y="6525345"/>
            <a:ext cx="896372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8</a:t>
            </a:fld>
            <a:endParaRPr lang="de-DE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6600" dirty="0" smtClean="0">
                <a:solidFill>
                  <a:schemeClr val="accent6">
                    <a:lumMod val="50000"/>
                  </a:schemeClr>
                </a:solidFill>
              </a:rPr>
              <a:t>allgemeinere Polarkurven</a:t>
            </a:r>
            <a:endParaRPr lang="de-DE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29000"/>
            <a:ext cx="6553768" cy="304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4359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1979712" y="2852936"/>
            <a:ext cx="5624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50000"/>
                  </a:schemeClr>
                </a:solidFill>
              </a:rPr>
              <a:t>polar-kartesische Darstellung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2776" y="6525345"/>
            <a:ext cx="896372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9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1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2780928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dirty="0" smtClean="0">
            <a:solidFill>
              <a:schemeClr val="accent6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Bildschirmpräsentation (4:3)</PresentationFormat>
  <Paragraphs>115</Paragraphs>
  <Slides>23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Larissa-Design</vt:lpstr>
      <vt:lpstr>Equation</vt:lpstr>
      <vt:lpstr>Kurven verstehen durch zwei Perspektiven</vt:lpstr>
      <vt:lpstr>Mittenkurven</vt:lpstr>
      <vt:lpstr>Mittenkurven</vt:lpstr>
      <vt:lpstr>Parameterkurven</vt:lpstr>
      <vt:lpstr>Parameterkurven</vt:lpstr>
      <vt:lpstr>Polarkurven</vt:lpstr>
      <vt:lpstr>Polarkurven</vt:lpstr>
      <vt:lpstr>Polarkurven</vt:lpstr>
      <vt:lpstr>allgemeinere Polarkurven</vt:lpstr>
      <vt:lpstr>Polarkurven</vt:lpstr>
      <vt:lpstr>Bipolare Kurven</vt:lpstr>
      <vt:lpstr>Bipolare Kurven</vt:lpstr>
      <vt:lpstr>eigene bipolare Kurven</vt:lpstr>
      <vt:lpstr>Raumverwandte Kurven</vt:lpstr>
      <vt:lpstr>Raumverwandte Kurven</vt:lpstr>
      <vt:lpstr>Raumverwandte Kurven</vt:lpstr>
      <vt:lpstr>Raumverwandte Kurven</vt:lpstr>
      <vt:lpstr>Raumverwandte Kurven</vt:lpstr>
      <vt:lpstr>Raumverwandte Kurven</vt:lpstr>
      <vt:lpstr>Raumverwandte Kurven</vt:lpstr>
      <vt:lpstr>Raumverwandte Kurven</vt:lpstr>
      <vt:lpstr>Raumverwandte Kurven</vt:lpstr>
      <vt:lpstr>Kurven in vielen Perspektiven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Kurven verstehen durch zwei Perspektiven</dc:title>
  <dc:creator>Prof. Dr. Dörte Haftendorn</dc:creator>
  <cp:lastModifiedBy>Prof. Dr. Dörte Haftendorn</cp:lastModifiedBy>
  <cp:revision>22</cp:revision>
  <dcterms:created xsi:type="dcterms:W3CDTF">2018-01-15T19:54:45Z</dcterms:created>
  <dcterms:modified xsi:type="dcterms:W3CDTF">2018-02-07T17:49:48Z</dcterms:modified>
</cp:coreProperties>
</file>